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4" r:id="rId4"/>
    <p:sldId id="270" r:id="rId5"/>
    <p:sldId id="271" r:id="rId6"/>
    <p:sldId id="272" r:id="rId7"/>
    <p:sldId id="273"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A12922-2C0A-47C1-9F57-458B4465408E}" type="datetimeFigureOut">
              <a:rPr lang="en-IN" smtClean="0"/>
              <a:t>24-04-2025</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A048E594-1513-470F-B53C-BD2095436EC0}"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46110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A12922-2C0A-47C1-9F57-458B4465408E}" type="datetimeFigureOut">
              <a:rPr lang="en-IN" smtClean="0"/>
              <a:t>24-04-2025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48E594-1513-470F-B53C-BD2095436EC0}"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91177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A12922-2C0A-47C1-9F57-458B4465408E}" type="datetimeFigureOut">
              <a:rPr lang="en-IN" smtClean="0"/>
              <a:t>24-04-2025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48E594-1513-470F-B53C-BD2095436EC0}"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2468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A12922-2C0A-47C1-9F57-458B4465408E}" type="datetimeFigureOut">
              <a:rPr lang="en-IN" smtClean="0"/>
              <a:t>24-04-2025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48E594-1513-470F-B53C-BD2095436EC0}"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4770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A12922-2C0A-47C1-9F57-458B4465408E}" type="datetimeFigureOut">
              <a:rPr lang="en-IN" smtClean="0"/>
              <a:t>24-04-2025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048E594-1513-470F-B53C-BD2095436EC0}"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37169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A12922-2C0A-47C1-9F57-458B4465408E}" type="datetimeFigureOut">
              <a:rPr lang="en-IN" smtClean="0"/>
              <a:t>24-04-2025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048E594-1513-470F-B53C-BD2095436EC0}"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9903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A12922-2C0A-47C1-9F57-458B4465408E}" type="datetimeFigureOut">
              <a:rPr lang="en-IN" smtClean="0"/>
              <a:t>24-04-2025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048E594-1513-470F-B53C-BD2095436EC0}"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19939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A12922-2C0A-47C1-9F57-458B4465408E}" type="datetimeFigureOut">
              <a:rPr lang="en-IN" smtClean="0"/>
              <a:t>24-04-2025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048E594-1513-470F-B53C-BD2095436EC0}"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5076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A12922-2C0A-47C1-9F57-458B4465408E}" type="datetimeFigureOut">
              <a:rPr lang="en-IN" smtClean="0"/>
              <a:t>24-04-2025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048E594-1513-470F-B53C-BD2095436EC0}" type="slidenum">
              <a:rPr lang="en-IN" smtClean="0"/>
              <a:t>‹#›</a:t>
            </a:fld>
            <a:endParaRPr lang="en-IN"/>
          </a:p>
        </p:txBody>
      </p:sp>
    </p:spTree>
    <p:extLst>
      <p:ext uri="{BB962C8B-B14F-4D97-AF65-F5344CB8AC3E}">
        <p14:creationId xmlns:p14="http://schemas.microsoft.com/office/powerpoint/2010/main" val="1375721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A12922-2C0A-47C1-9F57-458B4465408E}" type="datetimeFigureOut">
              <a:rPr lang="en-IN" smtClean="0"/>
              <a:t>24-04-2025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048E594-1513-470F-B53C-BD2095436EC0}"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1406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EA12922-2C0A-47C1-9F57-458B4465408E}" type="datetimeFigureOut">
              <a:rPr lang="en-IN" smtClean="0"/>
              <a:t>24-04-2025</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A048E594-1513-470F-B53C-BD2095436EC0}"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86489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EA12922-2C0A-47C1-9F57-458B4465408E}" type="datetimeFigureOut">
              <a:rPr lang="en-IN" smtClean="0"/>
              <a:t>24-04-2025</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048E594-1513-470F-B53C-BD2095436EC0}"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96804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geeksforgeeks.org/hadoop-reducer-in-map-reduce/" TargetMode="External"/><Relationship Id="rId2" Type="http://schemas.openxmlformats.org/officeDocument/2006/relationships/hyperlink" Target="https://www.geeksforgeeks.org/hadoop-mapper-in-mapreduce/"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A6404F-B1D0-C325-DF57-720103F744B3}"/>
              </a:ext>
            </a:extLst>
          </p:cNvPr>
          <p:cNvSpPr>
            <a:spLocks noGrp="1"/>
          </p:cNvSpPr>
          <p:nvPr>
            <p:ph type="ctrTitle"/>
          </p:nvPr>
        </p:nvSpPr>
        <p:spPr>
          <a:xfrm>
            <a:off x="2874979" y="272143"/>
            <a:ext cx="8637073" cy="1678215"/>
          </a:xfrm>
        </p:spPr>
        <p:txBody>
          <a:bodyPr>
            <a:normAutofit fontScale="90000"/>
          </a:bodyPr>
          <a:lstStyle/>
          <a:p>
            <a:pPr algn="ctr"/>
            <a:r>
              <a:rPr lang="en-IN" b="1" i="0" dirty="0">
                <a:solidFill>
                  <a:srgbClr val="000000"/>
                </a:solidFill>
                <a:effectLst/>
                <a:latin typeface="Lato" panose="020F0502020204030203" pitchFamily="34" charset="0"/>
              </a:rPr>
              <a:t>Big Data Analytics </a:t>
            </a:r>
          </a:p>
        </p:txBody>
      </p:sp>
      <p:sp>
        <p:nvSpPr>
          <p:cNvPr id="3" name="Subtitle 2">
            <a:extLst>
              <a:ext uri="{FF2B5EF4-FFF2-40B4-BE49-F238E27FC236}">
                <a16:creationId xmlns:a16="http://schemas.microsoft.com/office/drawing/2014/main" id="{EE8A17F6-50AF-E621-0966-041B48BF7A66}"/>
              </a:ext>
            </a:extLst>
          </p:cNvPr>
          <p:cNvSpPr>
            <a:spLocks noGrp="1"/>
          </p:cNvSpPr>
          <p:nvPr>
            <p:ph type="subTitle" idx="1"/>
          </p:nvPr>
        </p:nvSpPr>
        <p:spPr/>
        <p:txBody>
          <a:bodyPr/>
          <a:lstStyle/>
          <a:p>
            <a:r>
              <a:rPr lang="en-IN" dirty="0" err="1"/>
              <a:t>Dr.Gokulakrishnan.s</a:t>
            </a:r>
            <a:endParaRPr lang="en-IN" dirty="0"/>
          </a:p>
        </p:txBody>
      </p:sp>
    </p:spTree>
    <p:extLst>
      <p:ext uri="{BB962C8B-B14F-4D97-AF65-F5344CB8AC3E}">
        <p14:creationId xmlns:p14="http://schemas.microsoft.com/office/powerpoint/2010/main" val="1490721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0534C-C029-E4B8-C351-29532A89C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61F3AB-6DD9-AF99-16F6-36077EBAD319}"/>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Steps of Big Data Analytics</a:t>
            </a:r>
          </a:p>
        </p:txBody>
      </p:sp>
      <p:sp>
        <p:nvSpPr>
          <p:cNvPr id="3" name="Content Placeholder 2">
            <a:extLst>
              <a:ext uri="{FF2B5EF4-FFF2-40B4-BE49-F238E27FC236}">
                <a16:creationId xmlns:a16="http://schemas.microsoft.com/office/drawing/2014/main" id="{C7154E70-185D-347C-46EA-A7803D82B638}"/>
              </a:ext>
            </a:extLst>
          </p:cNvPr>
          <p:cNvSpPr>
            <a:spLocks noGrp="1"/>
          </p:cNvSpPr>
          <p:nvPr>
            <p:ph idx="1"/>
          </p:nvPr>
        </p:nvSpPr>
        <p:spPr>
          <a:xfrm>
            <a:off x="272143" y="2015732"/>
            <a:ext cx="11713028" cy="3450613"/>
          </a:xfrm>
        </p:spPr>
        <p:txBody>
          <a:bodyPr>
            <a:normAutofit lnSpcReduction="10000"/>
          </a:bodyPr>
          <a:lstStyle/>
          <a:p>
            <a:pPr algn="just">
              <a:lnSpc>
                <a:spcPts val="2250"/>
              </a:lnSpc>
              <a:buNone/>
            </a:pPr>
            <a:r>
              <a:rPr lang="en-US" sz="2400" b="1" i="0" dirty="0">
                <a:effectLst/>
                <a:latin typeface="Verdana" panose="020B0604030504040204" pitchFamily="34" charset="0"/>
              </a:rPr>
              <a:t>Data Analysis</a:t>
            </a:r>
          </a:p>
          <a:p>
            <a:pPr algn="just"/>
            <a:r>
              <a:rPr lang="en-US" sz="2400" b="0" i="0" dirty="0">
                <a:solidFill>
                  <a:srgbClr val="000000"/>
                </a:solidFill>
                <a:effectLst/>
                <a:latin typeface="Verdana" panose="020B0604030504040204" pitchFamily="34" charset="0"/>
              </a:rPr>
              <a:t>This is a key phase of big data analytics. Different techniques and algorithms are used to </a:t>
            </a:r>
            <a:r>
              <a:rPr lang="en-US" sz="2400" b="0" i="0" dirty="0" err="1">
                <a:solidFill>
                  <a:srgbClr val="000000"/>
                </a:solidFill>
                <a:effectLst/>
                <a:latin typeface="Verdana" panose="020B0604030504040204" pitchFamily="34" charset="0"/>
              </a:rPr>
              <a:t>analyse</a:t>
            </a:r>
            <a:r>
              <a:rPr lang="en-US" sz="2400" b="0" i="0" dirty="0">
                <a:solidFill>
                  <a:srgbClr val="000000"/>
                </a:solidFill>
                <a:effectLst/>
                <a:latin typeface="Verdana" panose="020B0604030504040204" pitchFamily="34" charset="0"/>
              </a:rPr>
              <a:t> data and derive useful insights. This can include descriptive analytics (</a:t>
            </a:r>
            <a:r>
              <a:rPr lang="en-US" sz="2400" b="0" i="0" dirty="0" err="1">
                <a:solidFill>
                  <a:srgbClr val="000000"/>
                </a:solidFill>
                <a:effectLst/>
                <a:latin typeface="Verdana" panose="020B0604030504040204" pitchFamily="34" charset="0"/>
              </a:rPr>
              <a:t>summarising</a:t>
            </a:r>
            <a:r>
              <a:rPr lang="en-US" sz="2400" b="0" i="0" dirty="0">
                <a:solidFill>
                  <a:srgbClr val="000000"/>
                </a:solidFill>
                <a:effectLst/>
                <a:latin typeface="Verdana" panose="020B0604030504040204" pitchFamily="34" charset="0"/>
              </a:rPr>
              <a:t> data to better understand its characteristics), diagnostic analytics (identifying patterns and relationships), predictive analytics (predicting future trends or outcomes), and prescriptive analytics (making recommendations or decisions based on the analysis).</a:t>
            </a:r>
          </a:p>
        </p:txBody>
      </p:sp>
    </p:spTree>
    <p:extLst>
      <p:ext uri="{BB962C8B-B14F-4D97-AF65-F5344CB8AC3E}">
        <p14:creationId xmlns:p14="http://schemas.microsoft.com/office/powerpoint/2010/main" val="416918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61E7B1-4633-CD09-5AC6-920BE41CE0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AF4242-3E58-F3A6-F536-2CE6F0B64F66}"/>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Steps of Big Data Analytics</a:t>
            </a:r>
          </a:p>
        </p:txBody>
      </p:sp>
      <p:sp>
        <p:nvSpPr>
          <p:cNvPr id="3" name="Content Placeholder 2">
            <a:extLst>
              <a:ext uri="{FF2B5EF4-FFF2-40B4-BE49-F238E27FC236}">
                <a16:creationId xmlns:a16="http://schemas.microsoft.com/office/drawing/2014/main" id="{1A01D437-F6C2-B66C-7566-4D96A06DBB63}"/>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Data Visualization</a:t>
            </a:r>
          </a:p>
          <a:p>
            <a:pPr algn="just"/>
            <a:r>
              <a:rPr lang="en-US" sz="2400" b="0" i="0" dirty="0">
                <a:solidFill>
                  <a:srgbClr val="000000"/>
                </a:solidFill>
                <a:effectLst/>
                <a:latin typeface="Verdana" panose="020B0604030504040204" pitchFamily="34" charset="0"/>
              </a:rPr>
              <a:t>Its a step to present data in a visual form using charts, graphs and interactive dashboards. Hence, data </a:t>
            </a:r>
            <a:r>
              <a:rPr lang="en-US" sz="2400" b="0" i="0" dirty="0" err="1">
                <a:solidFill>
                  <a:srgbClr val="000000"/>
                </a:solidFill>
                <a:effectLst/>
                <a:latin typeface="Verdana" panose="020B0604030504040204" pitchFamily="34" charset="0"/>
              </a:rPr>
              <a:t>visualisation</a:t>
            </a:r>
            <a:r>
              <a:rPr lang="en-US" sz="2400" b="0" i="0" dirty="0">
                <a:solidFill>
                  <a:srgbClr val="000000"/>
                </a:solidFill>
                <a:effectLst/>
                <a:latin typeface="Verdana" panose="020B0604030504040204" pitchFamily="34" charset="0"/>
              </a:rPr>
              <a:t> techniques are used to visually portray the data using charts, graphs, dashboards, and other graphical formats to make data analysis insights more clear and actionable.</a:t>
            </a:r>
          </a:p>
        </p:txBody>
      </p:sp>
    </p:spTree>
    <p:extLst>
      <p:ext uri="{BB962C8B-B14F-4D97-AF65-F5344CB8AC3E}">
        <p14:creationId xmlns:p14="http://schemas.microsoft.com/office/powerpoint/2010/main" val="289559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C8B63-F208-173E-DF0D-0B97E52850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C2C87B-E394-1F9C-52F8-89BA217CA36D}"/>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Steps of Big Data Analytics</a:t>
            </a:r>
          </a:p>
        </p:txBody>
      </p:sp>
      <p:sp>
        <p:nvSpPr>
          <p:cNvPr id="3" name="Content Placeholder 2">
            <a:extLst>
              <a:ext uri="{FF2B5EF4-FFF2-40B4-BE49-F238E27FC236}">
                <a16:creationId xmlns:a16="http://schemas.microsoft.com/office/drawing/2014/main" id="{BCAD210D-ACA9-28A7-81A5-CD9340A1703B}"/>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Interpretation and Decision Making</a:t>
            </a:r>
          </a:p>
          <a:p>
            <a:pPr algn="just"/>
            <a:r>
              <a:rPr lang="en-US" sz="2400" b="0" i="0" dirty="0">
                <a:solidFill>
                  <a:srgbClr val="000000"/>
                </a:solidFill>
                <a:effectLst/>
                <a:latin typeface="Verdana" panose="020B0604030504040204" pitchFamily="34" charset="0"/>
              </a:rPr>
              <a:t>Once data analytics and </a:t>
            </a:r>
            <a:r>
              <a:rPr lang="en-US" sz="2400" b="0" i="0" dirty="0" err="1">
                <a:solidFill>
                  <a:srgbClr val="000000"/>
                </a:solidFill>
                <a:effectLst/>
                <a:latin typeface="Verdana" panose="020B0604030504040204" pitchFamily="34" charset="0"/>
              </a:rPr>
              <a:t>visualisation</a:t>
            </a:r>
            <a:r>
              <a:rPr lang="en-US" sz="2400" b="0" i="0" dirty="0">
                <a:solidFill>
                  <a:srgbClr val="000000"/>
                </a:solidFill>
                <a:effectLst/>
                <a:latin typeface="Verdana" panose="020B0604030504040204" pitchFamily="34" charset="0"/>
              </a:rPr>
              <a:t> are done and insights gained, stakeholders </a:t>
            </a:r>
            <a:r>
              <a:rPr lang="en-US" sz="2400" b="0" i="0" dirty="0" err="1">
                <a:solidFill>
                  <a:srgbClr val="000000"/>
                </a:solidFill>
                <a:effectLst/>
                <a:latin typeface="Verdana" panose="020B0604030504040204" pitchFamily="34" charset="0"/>
              </a:rPr>
              <a:t>analyse</a:t>
            </a:r>
            <a:r>
              <a:rPr lang="en-US" sz="2400" b="0" i="0" dirty="0">
                <a:solidFill>
                  <a:srgbClr val="000000"/>
                </a:solidFill>
                <a:effectLst/>
                <a:latin typeface="Verdana" panose="020B0604030504040204" pitchFamily="34" charset="0"/>
              </a:rPr>
              <a:t> the findings to make informed decisions. This decision-making includes </a:t>
            </a:r>
            <a:r>
              <a:rPr lang="en-US" sz="2400" b="0" i="0" dirty="0" err="1">
                <a:solidFill>
                  <a:srgbClr val="000000"/>
                </a:solidFill>
                <a:effectLst/>
                <a:latin typeface="Verdana" panose="020B0604030504040204" pitchFamily="34" charset="0"/>
              </a:rPr>
              <a:t>optimising</a:t>
            </a:r>
            <a:r>
              <a:rPr lang="en-US" sz="2400" b="0" i="0" dirty="0">
                <a:solidFill>
                  <a:srgbClr val="000000"/>
                </a:solidFill>
                <a:effectLst/>
                <a:latin typeface="Verdana" panose="020B0604030504040204" pitchFamily="34" charset="0"/>
              </a:rPr>
              <a:t> corporate operations, increasing consumer experiences, creating new products or services, and directing strategic planning.</a:t>
            </a:r>
          </a:p>
        </p:txBody>
      </p:sp>
    </p:spTree>
    <p:extLst>
      <p:ext uri="{BB962C8B-B14F-4D97-AF65-F5344CB8AC3E}">
        <p14:creationId xmlns:p14="http://schemas.microsoft.com/office/powerpoint/2010/main" val="2839433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3BA9B6-D1D0-C61D-27A1-1691E2A13A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2B8585-9C72-E649-FBCE-DCEB99CB17DE}"/>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Steps of Big Data Analytics</a:t>
            </a:r>
          </a:p>
        </p:txBody>
      </p:sp>
      <p:sp>
        <p:nvSpPr>
          <p:cNvPr id="3" name="Content Placeholder 2">
            <a:extLst>
              <a:ext uri="{FF2B5EF4-FFF2-40B4-BE49-F238E27FC236}">
                <a16:creationId xmlns:a16="http://schemas.microsoft.com/office/drawing/2014/main" id="{50182DD8-E1A6-83AA-F62D-BA4F4F680BC5}"/>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Data Storage and Management</a:t>
            </a:r>
          </a:p>
          <a:p>
            <a:pPr algn="just"/>
            <a:r>
              <a:rPr lang="en-US" sz="2400" b="0" i="0" dirty="0">
                <a:solidFill>
                  <a:srgbClr val="000000"/>
                </a:solidFill>
                <a:effectLst/>
                <a:latin typeface="Verdana" panose="020B0604030504040204" pitchFamily="34" charset="0"/>
              </a:rPr>
              <a:t>Once collected, the data must be stored in a way that enables easy retrieval and analysis. Traditional databases may not be sufficient for handling large amounts of data, hence many </a:t>
            </a:r>
            <a:r>
              <a:rPr lang="en-US" sz="2400" b="0" i="0" dirty="0" err="1">
                <a:solidFill>
                  <a:srgbClr val="000000"/>
                </a:solidFill>
                <a:effectLst/>
                <a:latin typeface="Verdana" panose="020B0604030504040204" pitchFamily="34" charset="0"/>
              </a:rPr>
              <a:t>organisations</a:t>
            </a:r>
            <a:r>
              <a:rPr lang="en-US" sz="2400" b="0" i="0" dirty="0">
                <a:solidFill>
                  <a:srgbClr val="000000"/>
                </a:solidFill>
                <a:effectLst/>
                <a:latin typeface="Verdana" panose="020B0604030504040204" pitchFamily="34" charset="0"/>
              </a:rPr>
              <a:t> use distributed storage systems such as Hadoop Distributed File System (HDFS) or cloud-based storage solutions like Amazon S3.</a:t>
            </a:r>
          </a:p>
        </p:txBody>
      </p:sp>
    </p:spTree>
    <p:extLst>
      <p:ext uri="{BB962C8B-B14F-4D97-AF65-F5344CB8AC3E}">
        <p14:creationId xmlns:p14="http://schemas.microsoft.com/office/powerpoint/2010/main" val="105561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D26BF1-D6CA-8759-D9A8-390030A685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914BA8-944D-D526-006C-73A97A5208F6}"/>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Steps of Big Data Analytics</a:t>
            </a:r>
          </a:p>
        </p:txBody>
      </p:sp>
      <p:sp>
        <p:nvSpPr>
          <p:cNvPr id="3" name="Content Placeholder 2">
            <a:extLst>
              <a:ext uri="{FF2B5EF4-FFF2-40B4-BE49-F238E27FC236}">
                <a16:creationId xmlns:a16="http://schemas.microsoft.com/office/drawing/2014/main" id="{B1ABBF91-EFA9-0769-F0A5-0EAFA7F330D8}"/>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Continuous Learning and Improvement</a:t>
            </a:r>
          </a:p>
          <a:p>
            <a:pPr algn="just"/>
            <a:r>
              <a:rPr lang="en-US" sz="2400" b="0" i="0" dirty="0">
                <a:solidFill>
                  <a:srgbClr val="000000"/>
                </a:solidFill>
                <a:effectLst/>
                <a:latin typeface="Verdana" panose="020B0604030504040204" pitchFamily="34" charset="0"/>
              </a:rPr>
              <a:t>Big data analytics is a continuous process of collecting, cleaning, and analyzing data to uncover hidden insights. It helps businesses make better decisions and gain a competitive edge.</a:t>
            </a:r>
          </a:p>
        </p:txBody>
      </p:sp>
    </p:spTree>
    <p:extLst>
      <p:ext uri="{BB962C8B-B14F-4D97-AF65-F5344CB8AC3E}">
        <p14:creationId xmlns:p14="http://schemas.microsoft.com/office/powerpoint/2010/main" val="1951265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76B48-ED41-085C-7ABB-A4CA2B2239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3999B0-8149-FAA9-576F-37D7C3BF129B}"/>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Big-Data</a:t>
            </a:r>
          </a:p>
        </p:txBody>
      </p:sp>
      <p:sp>
        <p:nvSpPr>
          <p:cNvPr id="3" name="Content Placeholder 2">
            <a:extLst>
              <a:ext uri="{FF2B5EF4-FFF2-40B4-BE49-F238E27FC236}">
                <a16:creationId xmlns:a16="http://schemas.microsoft.com/office/drawing/2014/main" id="{7290AA41-0264-640E-86D5-00C864066B9E}"/>
              </a:ext>
            </a:extLst>
          </p:cNvPr>
          <p:cNvSpPr>
            <a:spLocks noGrp="1"/>
          </p:cNvSpPr>
          <p:nvPr>
            <p:ph idx="1"/>
          </p:nvPr>
        </p:nvSpPr>
        <p:spPr>
          <a:xfrm>
            <a:off x="272143" y="2015732"/>
            <a:ext cx="11713028" cy="3450613"/>
          </a:xfrm>
        </p:spPr>
        <p:txBody>
          <a:bodyPr>
            <a:normAutofit/>
          </a:bodyPr>
          <a:lstStyle/>
          <a:p>
            <a:pPr algn="l">
              <a:buNone/>
            </a:pPr>
            <a:r>
              <a:rPr lang="en-US" sz="2400" b="0" i="0" dirty="0">
                <a:solidFill>
                  <a:srgbClr val="000000"/>
                </a:solidFill>
                <a:effectLst/>
                <a:latin typeface="Verdana" panose="020B0604030504040204" pitchFamily="34" charset="0"/>
              </a:rPr>
              <a:t>Big Data is generally categorized into three different varieties. </a:t>
            </a:r>
          </a:p>
          <a:p>
            <a:pPr algn="just">
              <a:buFont typeface="Arial" panose="020B0604020202020204" pitchFamily="34" charset="0"/>
              <a:buChar char="•"/>
            </a:pPr>
            <a:r>
              <a:rPr lang="en-US" sz="2400" b="0" i="0" dirty="0">
                <a:solidFill>
                  <a:srgbClr val="000000"/>
                </a:solidFill>
                <a:effectLst/>
                <a:latin typeface="Verdana" panose="020B0604030504040204" pitchFamily="34" charset="0"/>
              </a:rPr>
              <a:t>Structured Data</a:t>
            </a:r>
          </a:p>
          <a:p>
            <a:pPr algn="just">
              <a:buFont typeface="Arial" panose="020B0604020202020204" pitchFamily="34" charset="0"/>
              <a:buChar char="•"/>
            </a:pPr>
            <a:r>
              <a:rPr lang="en-US" sz="2400" b="0" i="0" dirty="0">
                <a:solidFill>
                  <a:srgbClr val="000000"/>
                </a:solidFill>
                <a:effectLst/>
                <a:latin typeface="Verdana" panose="020B0604030504040204" pitchFamily="34" charset="0"/>
              </a:rPr>
              <a:t>Semi-Structured Data</a:t>
            </a:r>
          </a:p>
          <a:p>
            <a:pPr algn="just">
              <a:buFont typeface="Arial" panose="020B0604020202020204" pitchFamily="34" charset="0"/>
              <a:buChar char="•"/>
            </a:pPr>
            <a:r>
              <a:rPr lang="en-US" sz="2400" b="0" i="0" dirty="0">
                <a:solidFill>
                  <a:srgbClr val="000000"/>
                </a:solidFill>
                <a:effectLst/>
                <a:latin typeface="Verdana" panose="020B0604030504040204" pitchFamily="34" charset="0"/>
              </a:rPr>
              <a:t>Unstructured Data</a:t>
            </a:r>
          </a:p>
        </p:txBody>
      </p:sp>
    </p:spTree>
    <p:extLst>
      <p:ext uri="{BB962C8B-B14F-4D97-AF65-F5344CB8AC3E}">
        <p14:creationId xmlns:p14="http://schemas.microsoft.com/office/powerpoint/2010/main" val="2019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A32A1-B63C-3D8A-461D-8D0F1B164D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7FA78-8EBB-2E49-2A62-953280A6EC40}"/>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Big-Data</a:t>
            </a:r>
          </a:p>
        </p:txBody>
      </p:sp>
      <p:sp>
        <p:nvSpPr>
          <p:cNvPr id="3" name="Content Placeholder 2">
            <a:extLst>
              <a:ext uri="{FF2B5EF4-FFF2-40B4-BE49-F238E27FC236}">
                <a16:creationId xmlns:a16="http://schemas.microsoft.com/office/drawing/2014/main" id="{460E7DD3-BCB5-B543-3C69-0311471542CA}"/>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Structured Data</a:t>
            </a:r>
          </a:p>
          <a:p>
            <a:pPr algn="just"/>
            <a:r>
              <a:rPr lang="en-US" sz="2400" b="0" i="0" dirty="0">
                <a:solidFill>
                  <a:srgbClr val="000000"/>
                </a:solidFill>
                <a:effectLst/>
                <a:latin typeface="Verdana" panose="020B0604030504040204" pitchFamily="34" charset="0"/>
              </a:rPr>
              <a:t>Structured data has a dedicated data model, a well-defined structure, and a consistent order, and is designed in such a way that it can be easily accessed and used by humans or computers. Structured data is usually stored in well-defined tabular form means in the form of rows and columns. Example: MS Excel, Database Management Systems (DBMS)</a:t>
            </a:r>
          </a:p>
        </p:txBody>
      </p:sp>
    </p:spTree>
    <p:extLst>
      <p:ext uri="{BB962C8B-B14F-4D97-AF65-F5344CB8AC3E}">
        <p14:creationId xmlns:p14="http://schemas.microsoft.com/office/powerpoint/2010/main" val="3148330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F315A8-27A4-532A-AF1C-FDB6F2E30D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0E42CF-DCB3-4E0F-DA8D-5CB933D34801}"/>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Big-Data</a:t>
            </a:r>
          </a:p>
        </p:txBody>
      </p:sp>
      <p:sp>
        <p:nvSpPr>
          <p:cNvPr id="3" name="Content Placeholder 2">
            <a:extLst>
              <a:ext uri="{FF2B5EF4-FFF2-40B4-BE49-F238E27FC236}">
                <a16:creationId xmlns:a16="http://schemas.microsoft.com/office/drawing/2014/main" id="{A91FD837-C547-D225-9B27-83AE80723E92}"/>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Semi-Structured Data</a:t>
            </a:r>
          </a:p>
          <a:p>
            <a:pPr algn="just"/>
            <a:r>
              <a:rPr lang="en-US" sz="2400" b="0" i="0" dirty="0">
                <a:solidFill>
                  <a:srgbClr val="000000"/>
                </a:solidFill>
                <a:effectLst/>
                <a:latin typeface="Verdana" panose="020B0604030504040204" pitchFamily="34" charset="0"/>
              </a:rPr>
              <a:t>Semi-structured data can be described as another type of structured data. It inherits some qualities from Structured Data; however, the majority of this type of data lacks a specific structure and does not follow the formal structure of data models such as an RDBMS. Example: Comma Separated Values (CSV) File.</a:t>
            </a:r>
          </a:p>
        </p:txBody>
      </p:sp>
    </p:spTree>
    <p:extLst>
      <p:ext uri="{BB962C8B-B14F-4D97-AF65-F5344CB8AC3E}">
        <p14:creationId xmlns:p14="http://schemas.microsoft.com/office/powerpoint/2010/main" val="2939982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05BC45-0E1D-244F-8A85-27C9D4EA80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CE1C36-79E6-9A37-032B-9CD41A83C7B7}"/>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Big-Data</a:t>
            </a:r>
          </a:p>
        </p:txBody>
      </p:sp>
      <p:sp>
        <p:nvSpPr>
          <p:cNvPr id="3" name="Content Placeholder 2">
            <a:extLst>
              <a:ext uri="{FF2B5EF4-FFF2-40B4-BE49-F238E27FC236}">
                <a16:creationId xmlns:a16="http://schemas.microsoft.com/office/drawing/2014/main" id="{4478F0D9-40BD-02BD-99C8-AF20D2D7C23A}"/>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Unstructured Data</a:t>
            </a:r>
          </a:p>
          <a:p>
            <a:pPr algn="just"/>
            <a:r>
              <a:rPr lang="en-US" sz="2400" b="0" i="0" dirty="0">
                <a:solidFill>
                  <a:srgbClr val="000000"/>
                </a:solidFill>
                <a:effectLst/>
                <a:latin typeface="Verdana" panose="020B0604030504040204" pitchFamily="34" charset="0"/>
              </a:rPr>
              <a:t>Unstructured data is a type of data that </a:t>
            </a:r>
            <a:r>
              <a:rPr lang="en-US" sz="2400" b="0" i="0" dirty="0" err="1">
                <a:solidFill>
                  <a:srgbClr val="000000"/>
                </a:solidFill>
                <a:effectLst/>
                <a:latin typeface="Verdana" panose="020B0604030504040204" pitchFamily="34" charset="0"/>
              </a:rPr>
              <a:t>doesnt</a:t>
            </a:r>
            <a:r>
              <a:rPr lang="en-US" sz="2400" b="0" i="0" dirty="0">
                <a:solidFill>
                  <a:srgbClr val="000000"/>
                </a:solidFill>
                <a:effectLst/>
                <a:latin typeface="Verdana" panose="020B0604030504040204" pitchFamily="34" charset="0"/>
              </a:rPr>
              <a:t> follow any structure. It lacks a uniform format and is constantly changing. However, it may occasionally include data and time-related information. Example: Audio Files, Images etc.</a:t>
            </a:r>
          </a:p>
        </p:txBody>
      </p:sp>
    </p:spTree>
    <p:extLst>
      <p:ext uri="{BB962C8B-B14F-4D97-AF65-F5344CB8AC3E}">
        <p14:creationId xmlns:p14="http://schemas.microsoft.com/office/powerpoint/2010/main" val="1442614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307D3-2135-F725-44C4-3DA60300DA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EF227C-E253-7F46-6803-D1EDB8D42B8A}"/>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 Data Analytics</a:t>
            </a:r>
          </a:p>
        </p:txBody>
      </p:sp>
      <p:sp>
        <p:nvSpPr>
          <p:cNvPr id="3" name="Content Placeholder 2">
            <a:extLst>
              <a:ext uri="{FF2B5EF4-FFF2-40B4-BE49-F238E27FC236}">
                <a16:creationId xmlns:a16="http://schemas.microsoft.com/office/drawing/2014/main" id="{B9CE116F-C677-6EE3-77D3-F2F9AD525E65}"/>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Descriptive Analytics</a:t>
            </a:r>
          </a:p>
          <a:p>
            <a:pPr algn="just"/>
            <a:r>
              <a:rPr lang="en-US" sz="2400" b="0" i="0" dirty="0">
                <a:solidFill>
                  <a:srgbClr val="000000"/>
                </a:solidFill>
                <a:effectLst/>
                <a:latin typeface="Verdana" panose="020B0604030504040204" pitchFamily="34" charset="0"/>
              </a:rPr>
              <a:t>Descriptive analytics gives a result like </a:t>
            </a:r>
            <a:r>
              <a:rPr lang="en-US" sz="2400" b="1" i="0" dirty="0">
                <a:solidFill>
                  <a:srgbClr val="000000"/>
                </a:solidFill>
                <a:effectLst/>
                <a:latin typeface="inherit"/>
              </a:rPr>
              <a:t>What is happening in my business?"</a:t>
            </a:r>
            <a:r>
              <a:rPr lang="en-US" sz="2400" b="0" i="0" dirty="0">
                <a:solidFill>
                  <a:srgbClr val="000000"/>
                </a:solidFill>
                <a:effectLst/>
                <a:latin typeface="Verdana" panose="020B0604030504040204" pitchFamily="34" charset="0"/>
              </a:rPr>
              <a:t> if the dataset is business-related. Overall, this </a:t>
            </a:r>
            <a:r>
              <a:rPr lang="en-US" sz="2400" b="0" i="0" dirty="0" err="1">
                <a:solidFill>
                  <a:srgbClr val="000000"/>
                </a:solidFill>
                <a:effectLst/>
                <a:latin typeface="Verdana" panose="020B0604030504040204" pitchFamily="34" charset="0"/>
              </a:rPr>
              <a:t>summarises</a:t>
            </a:r>
            <a:r>
              <a:rPr lang="en-US" sz="2400" b="0" i="0" dirty="0">
                <a:solidFill>
                  <a:srgbClr val="000000"/>
                </a:solidFill>
                <a:effectLst/>
                <a:latin typeface="Verdana" panose="020B0604030504040204" pitchFamily="34" charset="0"/>
              </a:rPr>
              <a:t> prior facts and aids in the creation of reports such as a company's income, profit, and sales figures. It also aids the tabulation of social media metrics. It can do comprehensive, accurate, live data and effective </a:t>
            </a:r>
            <a:r>
              <a:rPr lang="en-US" sz="2400" b="0" i="0" dirty="0" err="1">
                <a:solidFill>
                  <a:srgbClr val="000000"/>
                </a:solidFill>
                <a:effectLst/>
                <a:latin typeface="Verdana" panose="020B0604030504040204" pitchFamily="34" charset="0"/>
              </a:rPr>
              <a:t>visualisation</a:t>
            </a:r>
            <a:r>
              <a:rPr lang="en-US" sz="2400" b="0" i="0" dirty="0">
                <a:solidFill>
                  <a:srgbClr val="000000"/>
                </a:solidFill>
                <a:effectLst/>
                <a:latin typeface="Verdana" panose="020B0604030504040204" pitchFamily="34" charset="0"/>
              </a:rPr>
              <a:t>.</a:t>
            </a:r>
          </a:p>
        </p:txBody>
      </p:sp>
    </p:spTree>
    <p:extLst>
      <p:ext uri="{BB962C8B-B14F-4D97-AF65-F5344CB8AC3E}">
        <p14:creationId xmlns:p14="http://schemas.microsoft.com/office/powerpoint/2010/main" val="332978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EA7D7-07CB-FE47-3AE6-DBDBCB49A49B}"/>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What is Big Data?</a:t>
            </a:r>
          </a:p>
        </p:txBody>
      </p:sp>
      <p:sp>
        <p:nvSpPr>
          <p:cNvPr id="3" name="Content Placeholder 2">
            <a:extLst>
              <a:ext uri="{FF2B5EF4-FFF2-40B4-BE49-F238E27FC236}">
                <a16:creationId xmlns:a16="http://schemas.microsoft.com/office/drawing/2014/main" id="{051C3430-A1E3-E527-21EF-E56F1B5E4D9F}"/>
              </a:ext>
            </a:extLst>
          </p:cNvPr>
          <p:cNvSpPr>
            <a:spLocks noGrp="1"/>
          </p:cNvSpPr>
          <p:nvPr>
            <p:ph idx="1"/>
          </p:nvPr>
        </p:nvSpPr>
        <p:spPr>
          <a:xfrm>
            <a:off x="272143" y="2015732"/>
            <a:ext cx="11713028" cy="3450613"/>
          </a:xfrm>
        </p:spPr>
        <p:txBody>
          <a:bodyPr>
            <a:normAutofit/>
          </a:bodyPr>
          <a:lstStyle/>
          <a:p>
            <a:pPr algn="just"/>
            <a:r>
              <a:rPr lang="en-US" sz="2400" b="0" i="0" dirty="0">
                <a:solidFill>
                  <a:srgbClr val="000000"/>
                </a:solidFill>
                <a:effectLst/>
                <a:latin typeface="Verdana" panose="020B0604030504040204" pitchFamily="34" charset="0"/>
              </a:rPr>
              <a:t>The term "Big Data" usually refers to datasets that are too large, complex and unable to be processed by ordinary data processing systems to manage efficiently. These datasets can be derived from a variety of sources, including social media, sensors, internet activity, and mobile devices. The data can be structured, semi-structured and unstructured type of data.</a:t>
            </a:r>
          </a:p>
        </p:txBody>
      </p:sp>
    </p:spTree>
    <p:extLst>
      <p:ext uri="{BB962C8B-B14F-4D97-AF65-F5344CB8AC3E}">
        <p14:creationId xmlns:p14="http://schemas.microsoft.com/office/powerpoint/2010/main" val="3178949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1BC4A-F4E4-F1DE-645E-50431D2490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E0651E-0755-E4F7-5552-023D6FEC24CF}"/>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 Data Analytics</a:t>
            </a:r>
          </a:p>
        </p:txBody>
      </p:sp>
      <p:sp>
        <p:nvSpPr>
          <p:cNvPr id="3" name="Content Placeholder 2">
            <a:extLst>
              <a:ext uri="{FF2B5EF4-FFF2-40B4-BE49-F238E27FC236}">
                <a16:creationId xmlns:a16="http://schemas.microsoft.com/office/drawing/2014/main" id="{24D64B4B-756B-45D4-7C3B-F7D8305F51CF}"/>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Diagnostic Analytics</a:t>
            </a:r>
          </a:p>
          <a:p>
            <a:pPr algn="just"/>
            <a:r>
              <a:rPr lang="en-US" sz="2400" b="0" i="0" dirty="0">
                <a:solidFill>
                  <a:srgbClr val="000000"/>
                </a:solidFill>
                <a:effectLst/>
                <a:latin typeface="Verdana" panose="020B0604030504040204" pitchFamily="34" charset="0"/>
              </a:rPr>
              <a:t>Diagnostic analytics determines root causes from data. It answers like </a:t>
            </a:r>
            <a:r>
              <a:rPr lang="en-US" sz="2400" b="1" i="0" dirty="0">
                <a:solidFill>
                  <a:srgbClr val="000000"/>
                </a:solidFill>
                <a:effectLst/>
                <a:latin typeface="inherit"/>
              </a:rPr>
              <a:t>Why is it happening?</a:t>
            </a:r>
            <a:r>
              <a:rPr lang="en-US" sz="2400" b="0" i="0" dirty="0">
                <a:solidFill>
                  <a:srgbClr val="000000"/>
                </a:solidFill>
                <a:effectLst/>
                <a:latin typeface="Verdana" panose="020B0604030504040204" pitchFamily="34" charset="0"/>
              </a:rPr>
              <a:t> Some common examples are drill-down, data mining, and data recovery. </a:t>
            </a:r>
            <a:r>
              <a:rPr lang="en-US" sz="2400" b="0" i="0" dirty="0" err="1">
                <a:solidFill>
                  <a:srgbClr val="000000"/>
                </a:solidFill>
                <a:effectLst/>
                <a:latin typeface="Verdana" panose="020B0604030504040204" pitchFamily="34" charset="0"/>
              </a:rPr>
              <a:t>Organisations</a:t>
            </a:r>
            <a:r>
              <a:rPr lang="en-US" sz="2400" b="0" i="0" dirty="0">
                <a:solidFill>
                  <a:srgbClr val="000000"/>
                </a:solidFill>
                <a:effectLst/>
                <a:latin typeface="Verdana" panose="020B0604030504040204" pitchFamily="34" charset="0"/>
              </a:rPr>
              <a:t> use diagnostic analytics because they provide an in-depth insight into a particular problem. Overall, it can drill down the root causes and ability to isolate all confounding information.</a:t>
            </a:r>
          </a:p>
        </p:txBody>
      </p:sp>
    </p:spTree>
    <p:extLst>
      <p:ext uri="{BB962C8B-B14F-4D97-AF65-F5344CB8AC3E}">
        <p14:creationId xmlns:p14="http://schemas.microsoft.com/office/powerpoint/2010/main" val="955735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CD5B39-670D-DA04-49BB-95B5ABA331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9C5FE0-F772-C465-FE16-EFA4AC4DF96A}"/>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 Data Analytics</a:t>
            </a:r>
          </a:p>
        </p:txBody>
      </p:sp>
      <p:sp>
        <p:nvSpPr>
          <p:cNvPr id="3" name="Content Placeholder 2">
            <a:extLst>
              <a:ext uri="{FF2B5EF4-FFF2-40B4-BE49-F238E27FC236}">
                <a16:creationId xmlns:a16="http://schemas.microsoft.com/office/drawing/2014/main" id="{36BF4E67-0228-510A-7863-8C546A1A6257}"/>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Diagnostic Analytics</a:t>
            </a:r>
          </a:p>
          <a:p>
            <a:pPr algn="just"/>
            <a:r>
              <a:rPr lang="en-US" sz="2400" b="1" i="0" dirty="0">
                <a:solidFill>
                  <a:srgbClr val="000000"/>
                </a:solidFill>
                <a:effectLst/>
                <a:latin typeface="Verdana" panose="020B0604030504040204" pitchFamily="34" charset="0"/>
              </a:rPr>
              <a:t>For example</a:t>
            </a:r>
            <a:r>
              <a:rPr lang="en-US" sz="2400" b="0" i="0" dirty="0">
                <a:solidFill>
                  <a:srgbClr val="000000"/>
                </a:solidFill>
                <a:effectLst/>
                <a:latin typeface="Verdana" panose="020B0604030504040204" pitchFamily="34" charset="0"/>
              </a:rPr>
              <a:t> − A report from an online store says that sales have decreased, even though people are still adding items to their shopping carts. Several things could have caused this, such as the form not loading properly, the shipping cost being too high, or not enough payment choices being offered. You can use diagnostic data to figure out why this is happening.</a:t>
            </a:r>
            <a:endParaRPr lang="en-US" sz="28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5623079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749BF5-7DFE-511A-88C5-7CE94BA0A0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D458DA-79D8-BB52-73E9-A81FEE69AB1C}"/>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 Data Analytics</a:t>
            </a:r>
          </a:p>
        </p:txBody>
      </p:sp>
      <p:sp>
        <p:nvSpPr>
          <p:cNvPr id="3" name="Content Placeholder 2">
            <a:extLst>
              <a:ext uri="{FF2B5EF4-FFF2-40B4-BE49-F238E27FC236}">
                <a16:creationId xmlns:a16="http://schemas.microsoft.com/office/drawing/2014/main" id="{800FAB26-B030-1C30-5214-E5C305337051}"/>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Predictive Analytics</a:t>
            </a:r>
          </a:p>
          <a:p>
            <a:pPr algn="just"/>
            <a:r>
              <a:rPr lang="en-US" sz="2400" b="0" i="0" dirty="0">
                <a:solidFill>
                  <a:srgbClr val="000000"/>
                </a:solidFill>
                <a:effectLst/>
                <a:latin typeface="Verdana" panose="020B0604030504040204" pitchFamily="34" charset="0"/>
              </a:rPr>
              <a:t>This kind of analytics looks at data from the past and the present to guess what will happen in the future. Hence, it answers like </a:t>
            </a:r>
            <a:r>
              <a:rPr lang="en-US" sz="2400" b="1" i="0" dirty="0">
                <a:solidFill>
                  <a:srgbClr val="000000"/>
                </a:solidFill>
                <a:effectLst/>
                <a:latin typeface="inherit"/>
              </a:rPr>
              <a:t>What will be happening in future?</a:t>
            </a:r>
            <a:r>
              <a:rPr lang="en-US" sz="2400" b="0" i="0" dirty="0">
                <a:solidFill>
                  <a:srgbClr val="000000"/>
                </a:solidFill>
                <a:effectLst/>
                <a:latin typeface="Verdana" panose="020B0604030504040204" pitchFamily="34" charset="0"/>
              </a:rPr>
              <a:t> Data mining, AI, and machine learning are all used in predictive analytics to look at current data and guess what will happen in the future. It can figure out things like market trends, customer trends, and so on.</a:t>
            </a:r>
          </a:p>
        </p:txBody>
      </p:sp>
    </p:spTree>
    <p:extLst>
      <p:ext uri="{BB962C8B-B14F-4D97-AF65-F5344CB8AC3E}">
        <p14:creationId xmlns:p14="http://schemas.microsoft.com/office/powerpoint/2010/main" val="42539412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186EA-BC2E-8F2E-A0D4-23DE9C2718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AF6717-F621-B9BB-0889-011B5271B5E9}"/>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 Data Analytics</a:t>
            </a:r>
          </a:p>
        </p:txBody>
      </p:sp>
      <p:sp>
        <p:nvSpPr>
          <p:cNvPr id="3" name="Content Placeholder 2">
            <a:extLst>
              <a:ext uri="{FF2B5EF4-FFF2-40B4-BE49-F238E27FC236}">
                <a16:creationId xmlns:a16="http://schemas.microsoft.com/office/drawing/2014/main" id="{84EC49F1-23B3-1D3C-C806-0B0D56741F25}"/>
              </a:ext>
            </a:extLst>
          </p:cNvPr>
          <p:cNvSpPr>
            <a:spLocks noGrp="1"/>
          </p:cNvSpPr>
          <p:nvPr>
            <p:ph idx="1"/>
          </p:nvPr>
        </p:nvSpPr>
        <p:spPr>
          <a:xfrm>
            <a:off x="272143" y="2015732"/>
            <a:ext cx="11713028" cy="3450613"/>
          </a:xfrm>
        </p:spPr>
        <p:txBody>
          <a:bodyPr>
            <a:normAutofit/>
          </a:bodyPr>
          <a:lstStyle/>
          <a:p>
            <a:pPr algn="just">
              <a:lnSpc>
                <a:spcPct val="150000"/>
              </a:lnSpc>
              <a:buNone/>
            </a:pPr>
            <a:r>
              <a:rPr lang="en-US" sz="2400" b="1" i="0" dirty="0">
                <a:solidFill>
                  <a:srgbClr val="000000"/>
                </a:solidFill>
                <a:effectLst/>
                <a:latin typeface="Verdana" panose="020B0604030504040204" pitchFamily="34" charset="0"/>
              </a:rPr>
              <a:t>For example</a:t>
            </a:r>
            <a:r>
              <a:rPr lang="en-US" sz="2400" b="0" i="0" dirty="0">
                <a:solidFill>
                  <a:srgbClr val="000000"/>
                </a:solidFill>
                <a:effectLst/>
                <a:latin typeface="Verdana" panose="020B0604030504040204" pitchFamily="34" charset="0"/>
              </a:rPr>
              <a:t> − </a:t>
            </a:r>
          </a:p>
          <a:p>
            <a:pPr algn="just">
              <a:lnSpc>
                <a:spcPct val="150000"/>
              </a:lnSpc>
              <a:buNone/>
            </a:pPr>
            <a:r>
              <a:rPr lang="en-US" sz="2400" b="0" i="0" dirty="0">
                <a:solidFill>
                  <a:srgbClr val="000000"/>
                </a:solidFill>
                <a:effectLst/>
                <a:latin typeface="Verdana" panose="020B0604030504040204" pitchFamily="34" charset="0"/>
              </a:rPr>
              <a:t>The rules that Bajaj Finance has to follow to keep their customers safe from fake transactions are set by PayPal. The business uses predictive analytics to look at all of its past payment and user </a:t>
            </a:r>
            <a:r>
              <a:rPr lang="en-US" sz="2400" b="0" i="0" dirty="0" err="1">
                <a:solidFill>
                  <a:srgbClr val="000000"/>
                </a:solidFill>
                <a:effectLst/>
                <a:latin typeface="Verdana" panose="020B0604030504040204" pitchFamily="34" charset="0"/>
              </a:rPr>
              <a:t>behaviour</a:t>
            </a:r>
            <a:r>
              <a:rPr lang="en-US" sz="2400" b="0" i="0" dirty="0">
                <a:solidFill>
                  <a:srgbClr val="000000"/>
                </a:solidFill>
                <a:effectLst/>
                <a:latin typeface="Verdana" panose="020B0604030504040204" pitchFamily="34" charset="0"/>
              </a:rPr>
              <a:t> data and come up with a program that can spot fraud.</a:t>
            </a:r>
            <a:endParaRPr lang="en-US" sz="28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346427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E57BDB-568C-6F96-AE38-3D45677058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4F5B2D-07C5-36E9-81CA-583D0D99CEFF}"/>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 Data Analytics</a:t>
            </a:r>
          </a:p>
        </p:txBody>
      </p:sp>
      <p:sp>
        <p:nvSpPr>
          <p:cNvPr id="3" name="Content Placeholder 2">
            <a:extLst>
              <a:ext uri="{FF2B5EF4-FFF2-40B4-BE49-F238E27FC236}">
                <a16:creationId xmlns:a16="http://schemas.microsoft.com/office/drawing/2014/main" id="{B496D141-3967-9908-3C1C-8261348E0386}"/>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Prescriptive Analytics</a:t>
            </a:r>
          </a:p>
          <a:p>
            <a:pPr algn="just"/>
            <a:r>
              <a:rPr lang="en-US" sz="2400" b="0" i="0" dirty="0">
                <a:solidFill>
                  <a:srgbClr val="000000"/>
                </a:solidFill>
                <a:effectLst/>
                <a:latin typeface="Verdana" panose="020B0604030504040204" pitchFamily="34" charset="0"/>
              </a:rPr>
              <a:t>Perspective analytics gives the ability to frame a strategic decision, the analytical results answer </a:t>
            </a:r>
            <a:r>
              <a:rPr lang="en-US" sz="2400" b="1" i="0" dirty="0">
                <a:solidFill>
                  <a:srgbClr val="000000"/>
                </a:solidFill>
                <a:effectLst/>
                <a:latin typeface="inherit"/>
              </a:rPr>
              <a:t>What do I need to do?</a:t>
            </a:r>
            <a:r>
              <a:rPr lang="en-US" sz="2400" b="0" i="0" dirty="0">
                <a:solidFill>
                  <a:srgbClr val="000000"/>
                </a:solidFill>
                <a:effectLst/>
                <a:latin typeface="Verdana" panose="020B0604030504040204" pitchFamily="34" charset="0"/>
              </a:rPr>
              <a:t> Perspective analytics works with both descriptive and predictive analytics. Most of the time, it relies on AI and machine learning.</a:t>
            </a:r>
          </a:p>
        </p:txBody>
      </p:sp>
    </p:spTree>
    <p:extLst>
      <p:ext uri="{BB962C8B-B14F-4D97-AF65-F5344CB8AC3E}">
        <p14:creationId xmlns:p14="http://schemas.microsoft.com/office/powerpoint/2010/main" val="4139032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BC384B-54A5-80BB-DC88-B3BFAF1A28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964BB6-2894-0D58-7A29-F129FED8FD0A}"/>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Types of Big Data Analytics</a:t>
            </a:r>
          </a:p>
        </p:txBody>
      </p:sp>
      <p:sp>
        <p:nvSpPr>
          <p:cNvPr id="3" name="Content Placeholder 2">
            <a:extLst>
              <a:ext uri="{FF2B5EF4-FFF2-40B4-BE49-F238E27FC236}">
                <a16:creationId xmlns:a16="http://schemas.microsoft.com/office/drawing/2014/main" id="{D837D9F7-4056-6081-5EF4-A737AC7A64FA}"/>
              </a:ext>
            </a:extLst>
          </p:cNvPr>
          <p:cNvSpPr>
            <a:spLocks noGrp="1"/>
          </p:cNvSpPr>
          <p:nvPr>
            <p:ph idx="1"/>
          </p:nvPr>
        </p:nvSpPr>
        <p:spPr>
          <a:xfrm>
            <a:off x="272143" y="2015732"/>
            <a:ext cx="11713028" cy="3450613"/>
          </a:xfrm>
        </p:spPr>
        <p:txBody>
          <a:bodyPr>
            <a:normAutofit/>
          </a:bodyPr>
          <a:lstStyle/>
          <a:p>
            <a:pPr algn="just">
              <a:lnSpc>
                <a:spcPct val="150000"/>
              </a:lnSpc>
              <a:buNone/>
            </a:pPr>
            <a:r>
              <a:rPr lang="en-US" sz="2400" b="1" i="0" dirty="0">
                <a:solidFill>
                  <a:srgbClr val="000000"/>
                </a:solidFill>
                <a:effectLst/>
                <a:latin typeface="Verdana" panose="020B0604030504040204" pitchFamily="34" charset="0"/>
              </a:rPr>
              <a:t>For example</a:t>
            </a:r>
            <a:r>
              <a:rPr lang="en-US" sz="2400" b="0" i="0" dirty="0">
                <a:solidFill>
                  <a:srgbClr val="000000"/>
                </a:solidFill>
                <a:effectLst/>
                <a:latin typeface="Verdana" panose="020B0604030504040204" pitchFamily="34" charset="0"/>
              </a:rPr>
              <a:t> − Prescriptive analytics can help a company to </a:t>
            </a:r>
            <a:r>
              <a:rPr lang="en-US" sz="2400" b="0" i="0" dirty="0" err="1">
                <a:solidFill>
                  <a:srgbClr val="000000"/>
                </a:solidFill>
                <a:effectLst/>
                <a:latin typeface="Verdana" panose="020B0604030504040204" pitchFamily="34" charset="0"/>
              </a:rPr>
              <a:t>maximise</a:t>
            </a:r>
            <a:r>
              <a:rPr lang="en-US" sz="2400" b="0" i="0" dirty="0">
                <a:solidFill>
                  <a:srgbClr val="000000"/>
                </a:solidFill>
                <a:effectLst/>
                <a:latin typeface="Verdana" panose="020B0604030504040204" pitchFamily="34" charset="0"/>
              </a:rPr>
              <a:t> its business and profit. For example in the airline industry, Perspective analytics applies some set of algorithms that will change flight prices automatically based on demand from customers, and reduce ticket prices due to bad weather conditions, location, holiday seasons etc.</a:t>
            </a:r>
            <a:endParaRPr lang="en-US" sz="28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5694457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DFA081-EB20-DEC6-B22C-68236A3334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71F971-E674-A265-EEB5-27BCAE000183}"/>
              </a:ext>
            </a:extLst>
          </p:cNvPr>
          <p:cNvSpPr>
            <a:spLocks noGrp="1"/>
          </p:cNvSpPr>
          <p:nvPr>
            <p:ph type="title"/>
          </p:nvPr>
        </p:nvSpPr>
        <p:spPr>
          <a:xfrm>
            <a:off x="787550" y="684776"/>
            <a:ext cx="10838393" cy="1049235"/>
          </a:xfrm>
        </p:spPr>
        <p:txBody>
          <a:bodyPr/>
          <a:lstStyle/>
          <a:p>
            <a:pPr algn="l">
              <a:lnSpc>
                <a:spcPts val="2250"/>
              </a:lnSpc>
              <a:buNone/>
            </a:pPr>
            <a:r>
              <a:rPr lang="en-US" sz="3200" b="0" i="0" dirty="0">
                <a:solidFill>
                  <a:srgbClr val="000000"/>
                </a:solidFill>
                <a:effectLst/>
                <a:latin typeface="Lato" panose="020F0502020204030203" pitchFamily="34" charset="0"/>
              </a:rPr>
              <a:t>Tools and Technologies of Big Data Analytics</a:t>
            </a:r>
          </a:p>
        </p:txBody>
      </p:sp>
      <p:sp>
        <p:nvSpPr>
          <p:cNvPr id="3" name="Content Placeholder 2">
            <a:extLst>
              <a:ext uri="{FF2B5EF4-FFF2-40B4-BE49-F238E27FC236}">
                <a16:creationId xmlns:a16="http://schemas.microsoft.com/office/drawing/2014/main" id="{3C2A93DA-7EA0-FE15-EF4E-63DB5A42E8B1}"/>
              </a:ext>
            </a:extLst>
          </p:cNvPr>
          <p:cNvSpPr>
            <a:spLocks noGrp="1"/>
          </p:cNvSpPr>
          <p:nvPr>
            <p:ph idx="1"/>
          </p:nvPr>
        </p:nvSpPr>
        <p:spPr>
          <a:xfrm>
            <a:off x="272143" y="2015732"/>
            <a:ext cx="11713028" cy="3906097"/>
          </a:xfrm>
        </p:spPr>
        <p:txBody>
          <a:bodyPr>
            <a:normAutofit/>
          </a:bodyPr>
          <a:lstStyle/>
          <a:p>
            <a:pPr algn="just">
              <a:lnSpc>
                <a:spcPts val="2250"/>
              </a:lnSpc>
              <a:buNone/>
            </a:pPr>
            <a:r>
              <a:rPr lang="en-US" sz="2400" b="1" i="0" dirty="0">
                <a:effectLst/>
                <a:latin typeface="Verdana" panose="020B0604030504040204" pitchFamily="34" charset="0"/>
              </a:rPr>
              <a:t>Hadoop</a:t>
            </a:r>
          </a:p>
          <a:p>
            <a:pPr algn="just">
              <a:buNone/>
            </a:pPr>
            <a:r>
              <a:rPr lang="en-US" sz="2400" b="0" i="0" dirty="0">
                <a:solidFill>
                  <a:srgbClr val="000000"/>
                </a:solidFill>
                <a:effectLst/>
                <a:latin typeface="Verdana" panose="020B0604030504040204" pitchFamily="34" charset="0"/>
              </a:rPr>
              <a:t>A tool to store and analyze large amounts of data. Hadoop makes it possible to deal with big data, It's a tool which made big data analytics possible.</a:t>
            </a:r>
          </a:p>
          <a:p>
            <a:pPr algn="just">
              <a:lnSpc>
                <a:spcPts val="2250"/>
              </a:lnSpc>
              <a:buNone/>
            </a:pPr>
            <a:r>
              <a:rPr lang="en-US" sz="2400" b="1" i="0" dirty="0">
                <a:effectLst/>
                <a:latin typeface="Verdana" panose="020B0604030504040204" pitchFamily="34" charset="0"/>
              </a:rPr>
              <a:t>MongoDB</a:t>
            </a:r>
          </a:p>
          <a:p>
            <a:pPr algn="just"/>
            <a:r>
              <a:rPr lang="en-US" sz="2400" b="0" i="0" dirty="0">
                <a:solidFill>
                  <a:srgbClr val="000000"/>
                </a:solidFill>
                <a:effectLst/>
                <a:latin typeface="Verdana" panose="020B0604030504040204" pitchFamily="34" charset="0"/>
              </a:rPr>
              <a:t>A tool for managing unstructured data. It's a database which specially designed to store, access and process large quantities of unstructured data.</a:t>
            </a:r>
          </a:p>
        </p:txBody>
      </p:sp>
    </p:spTree>
    <p:extLst>
      <p:ext uri="{BB962C8B-B14F-4D97-AF65-F5344CB8AC3E}">
        <p14:creationId xmlns:p14="http://schemas.microsoft.com/office/powerpoint/2010/main" val="3925567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0FFB3B-9012-0AE3-9639-128D5DC2D6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83BB6A-42BA-BD70-495C-409868312BA2}"/>
              </a:ext>
            </a:extLst>
          </p:cNvPr>
          <p:cNvSpPr>
            <a:spLocks noGrp="1"/>
          </p:cNvSpPr>
          <p:nvPr>
            <p:ph type="title"/>
          </p:nvPr>
        </p:nvSpPr>
        <p:spPr>
          <a:xfrm>
            <a:off x="787550" y="684776"/>
            <a:ext cx="10838393" cy="1049235"/>
          </a:xfrm>
        </p:spPr>
        <p:txBody>
          <a:bodyPr/>
          <a:lstStyle/>
          <a:p>
            <a:pPr algn="l">
              <a:lnSpc>
                <a:spcPts val="2250"/>
              </a:lnSpc>
              <a:buNone/>
            </a:pPr>
            <a:r>
              <a:rPr lang="en-US" sz="3200" b="0" i="0" dirty="0">
                <a:solidFill>
                  <a:srgbClr val="000000"/>
                </a:solidFill>
                <a:effectLst/>
                <a:latin typeface="Lato" panose="020F0502020204030203" pitchFamily="34" charset="0"/>
              </a:rPr>
              <a:t>Tools and Technologies of Big Data Analytics</a:t>
            </a:r>
          </a:p>
        </p:txBody>
      </p:sp>
      <p:sp>
        <p:nvSpPr>
          <p:cNvPr id="3" name="Content Placeholder 2">
            <a:extLst>
              <a:ext uri="{FF2B5EF4-FFF2-40B4-BE49-F238E27FC236}">
                <a16:creationId xmlns:a16="http://schemas.microsoft.com/office/drawing/2014/main" id="{8480271C-C2EE-6502-5546-12A81DA6705B}"/>
              </a:ext>
            </a:extLst>
          </p:cNvPr>
          <p:cNvSpPr>
            <a:spLocks noGrp="1"/>
          </p:cNvSpPr>
          <p:nvPr>
            <p:ph idx="1"/>
          </p:nvPr>
        </p:nvSpPr>
        <p:spPr>
          <a:xfrm>
            <a:off x="272143" y="2015732"/>
            <a:ext cx="11713028" cy="3906097"/>
          </a:xfrm>
        </p:spPr>
        <p:txBody>
          <a:bodyPr>
            <a:normAutofit/>
          </a:bodyPr>
          <a:lstStyle/>
          <a:p>
            <a:pPr algn="just">
              <a:lnSpc>
                <a:spcPts val="2250"/>
              </a:lnSpc>
              <a:buNone/>
            </a:pPr>
            <a:r>
              <a:rPr lang="en-US" sz="2400" b="1" i="0" dirty="0">
                <a:effectLst/>
                <a:latin typeface="Verdana" panose="020B0604030504040204" pitchFamily="34" charset="0"/>
              </a:rPr>
              <a:t>Cassandra</a:t>
            </a:r>
          </a:p>
          <a:p>
            <a:pPr algn="just"/>
            <a:r>
              <a:rPr lang="en-US" sz="2400" b="0" i="0" dirty="0">
                <a:solidFill>
                  <a:srgbClr val="000000"/>
                </a:solidFill>
                <a:effectLst/>
                <a:latin typeface="Verdana" panose="020B0604030504040204" pitchFamily="34" charset="0"/>
              </a:rPr>
              <a:t>A distributed database used to handle chunks of data. Cassandra is an open-source distributed NoSQL database management system that handles massive amounts of data over several commodity servers, ensuring high availability and scalability without sacrificing performance.</a:t>
            </a:r>
          </a:p>
        </p:txBody>
      </p:sp>
    </p:spTree>
    <p:extLst>
      <p:ext uri="{BB962C8B-B14F-4D97-AF65-F5344CB8AC3E}">
        <p14:creationId xmlns:p14="http://schemas.microsoft.com/office/powerpoint/2010/main" val="28209282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C29769-4DE6-B4D5-11BA-74DD97891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A2CE8-1B1D-6B43-E81F-354634B324B7}"/>
              </a:ext>
            </a:extLst>
          </p:cNvPr>
          <p:cNvSpPr>
            <a:spLocks noGrp="1"/>
          </p:cNvSpPr>
          <p:nvPr>
            <p:ph type="title"/>
          </p:nvPr>
        </p:nvSpPr>
        <p:spPr>
          <a:xfrm>
            <a:off x="787550" y="684776"/>
            <a:ext cx="10838393" cy="1049235"/>
          </a:xfrm>
        </p:spPr>
        <p:txBody>
          <a:bodyPr/>
          <a:lstStyle/>
          <a:p>
            <a:pPr algn="l">
              <a:lnSpc>
                <a:spcPts val="2250"/>
              </a:lnSpc>
              <a:buNone/>
            </a:pPr>
            <a:r>
              <a:rPr lang="en-US" sz="3200" b="0" i="0" dirty="0">
                <a:solidFill>
                  <a:srgbClr val="000000"/>
                </a:solidFill>
                <a:effectLst/>
                <a:latin typeface="Lato" panose="020F0502020204030203" pitchFamily="34" charset="0"/>
              </a:rPr>
              <a:t>Tools and Technologies of Big Data Analytics</a:t>
            </a:r>
          </a:p>
        </p:txBody>
      </p:sp>
      <p:sp>
        <p:nvSpPr>
          <p:cNvPr id="3" name="Content Placeholder 2">
            <a:extLst>
              <a:ext uri="{FF2B5EF4-FFF2-40B4-BE49-F238E27FC236}">
                <a16:creationId xmlns:a16="http://schemas.microsoft.com/office/drawing/2014/main" id="{556AAACE-A318-36C9-271E-04F90D158A7D}"/>
              </a:ext>
            </a:extLst>
          </p:cNvPr>
          <p:cNvSpPr>
            <a:spLocks noGrp="1"/>
          </p:cNvSpPr>
          <p:nvPr>
            <p:ph idx="1"/>
          </p:nvPr>
        </p:nvSpPr>
        <p:spPr>
          <a:xfrm>
            <a:off x="272143" y="2015732"/>
            <a:ext cx="11713028" cy="3906097"/>
          </a:xfrm>
        </p:spPr>
        <p:txBody>
          <a:bodyPr>
            <a:normAutofit/>
          </a:bodyPr>
          <a:lstStyle/>
          <a:p>
            <a:pPr algn="just">
              <a:lnSpc>
                <a:spcPts val="2250"/>
              </a:lnSpc>
              <a:buNone/>
            </a:pPr>
            <a:r>
              <a:rPr lang="en-US" sz="2400" b="1" i="0" dirty="0">
                <a:effectLst/>
                <a:latin typeface="Verdana" panose="020B0604030504040204" pitchFamily="34" charset="0"/>
              </a:rPr>
              <a:t>Talend</a:t>
            </a:r>
          </a:p>
          <a:p>
            <a:pPr algn="just"/>
            <a:r>
              <a:rPr lang="en-US" sz="2400" b="0" i="0" dirty="0">
                <a:solidFill>
                  <a:srgbClr val="000000"/>
                </a:solidFill>
                <a:effectLst/>
                <a:latin typeface="Verdana" panose="020B0604030504040204" pitchFamily="34" charset="0"/>
              </a:rPr>
              <a:t>A tool to use for data integration and management. Talend's solution package includes complete capabilities for data integration, data quality, master data management, and data governance. Talend integrates with big data management tools like Hadoop, Spark, and NoSQL databases allowing </a:t>
            </a:r>
            <a:r>
              <a:rPr lang="en-US" sz="2400" b="0" i="0" dirty="0" err="1">
                <a:solidFill>
                  <a:srgbClr val="000000"/>
                </a:solidFill>
                <a:effectLst/>
                <a:latin typeface="Verdana" panose="020B0604030504040204" pitchFamily="34" charset="0"/>
              </a:rPr>
              <a:t>organisations</a:t>
            </a:r>
            <a:r>
              <a:rPr lang="en-US" sz="2400" b="0" i="0" dirty="0">
                <a:solidFill>
                  <a:srgbClr val="000000"/>
                </a:solidFill>
                <a:effectLst/>
                <a:latin typeface="Verdana" panose="020B0604030504040204" pitchFamily="34" charset="0"/>
              </a:rPr>
              <a:t> to process and </a:t>
            </a:r>
            <a:r>
              <a:rPr lang="en-US" sz="2400" b="0" i="0" dirty="0" err="1">
                <a:solidFill>
                  <a:srgbClr val="000000"/>
                </a:solidFill>
                <a:effectLst/>
                <a:latin typeface="Verdana" panose="020B0604030504040204" pitchFamily="34" charset="0"/>
              </a:rPr>
              <a:t>analyse</a:t>
            </a:r>
            <a:r>
              <a:rPr lang="en-US" sz="2400" b="0" i="0" dirty="0">
                <a:solidFill>
                  <a:srgbClr val="000000"/>
                </a:solidFill>
                <a:effectLst/>
                <a:latin typeface="Verdana" panose="020B0604030504040204" pitchFamily="34" charset="0"/>
              </a:rPr>
              <a:t> enormous amounts of data efficiently.</a:t>
            </a:r>
          </a:p>
        </p:txBody>
      </p:sp>
    </p:spTree>
    <p:extLst>
      <p:ext uri="{BB962C8B-B14F-4D97-AF65-F5344CB8AC3E}">
        <p14:creationId xmlns:p14="http://schemas.microsoft.com/office/powerpoint/2010/main" val="8409792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99BD5-B251-9087-D651-1201340AE7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F74B15-0FD9-E833-36C9-402033FA1C0F}"/>
              </a:ext>
            </a:extLst>
          </p:cNvPr>
          <p:cNvSpPr>
            <a:spLocks noGrp="1"/>
          </p:cNvSpPr>
          <p:nvPr>
            <p:ph type="title"/>
          </p:nvPr>
        </p:nvSpPr>
        <p:spPr>
          <a:xfrm>
            <a:off x="787550" y="684776"/>
            <a:ext cx="10838393" cy="1049235"/>
          </a:xfrm>
        </p:spPr>
        <p:txBody>
          <a:bodyPr/>
          <a:lstStyle/>
          <a:p>
            <a:pPr algn="l">
              <a:lnSpc>
                <a:spcPts val="2250"/>
              </a:lnSpc>
              <a:buNone/>
            </a:pPr>
            <a:r>
              <a:rPr lang="en-US" sz="3200" b="0" i="0" dirty="0">
                <a:solidFill>
                  <a:srgbClr val="000000"/>
                </a:solidFill>
                <a:effectLst/>
                <a:latin typeface="Lato" panose="020F0502020204030203" pitchFamily="34" charset="0"/>
              </a:rPr>
              <a:t>Tools and Technologies of Big Data Analytics</a:t>
            </a:r>
          </a:p>
        </p:txBody>
      </p:sp>
      <p:sp>
        <p:nvSpPr>
          <p:cNvPr id="3" name="Content Placeholder 2">
            <a:extLst>
              <a:ext uri="{FF2B5EF4-FFF2-40B4-BE49-F238E27FC236}">
                <a16:creationId xmlns:a16="http://schemas.microsoft.com/office/drawing/2014/main" id="{9C5959E3-2708-84D7-0BA8-C7C09B866758}"/>
              </a:ext>
            </a:extLst>
          </p:cNvPr>
          <p:cNvSpPr>
            <a:spLocks noGrp="1"/>
          </p:cNvSpPr>
          <p:nvPr>
            <p:ph idx="1"/>
          </p:nvPr>
        </p:nvSpPr>
        <p:spPr>
          <a:xfrm>
            <a:off x="272143" y="2015732"/>
            <a:ext cx="11713028" cy="3906097"/>
          </a:xfrm>
        </p:spPr>
        <p:txBody>
          <a:bodyPr>
            <a:normAutofit/>
          </a:bodyPr>
          <a:lstStyle/>
          <a:p>
            <a:pPr algn="just">
              <a:lnSpc>
                <a:spcPts val="2250"/>
              </a:lnSpc>
              <a:buNone/>
            </a:pPr>
            <a:r>
              <a:rPr lang="en-US" sz="2400" b="1" i="0" dirty="0">
                <a:effectLst/>
                <a:latin typeface="Verdana" panose="020B0604030504040204" pitchFamily="34" charset="0"/>
              </a:rPr>
              <a:t>Spark</a:t>
            </a:r>
          </a:p>
          <a:p>
            <a:pPr algn="just"/>
            <a:r>
              <a:rPr lang="en-US" sz="2400" b="0" i="0" dirty="0">
                <a:solidFill>
                  <a:srgbClr val="000000"/>
                </a:solidFill>
                <a:effectLst/>
                <a:latin typeface="Verdana" panose="020B0604030504040204" pitchFamily="34" charset="0"/>
              </a:rPr>
              <a:t>Used for real-time processing and analyzing large amounts of data. Apache Spark is a robust and versatile distributed computing framework that provides a single platform for big data processing, analytics, and machine learning, making it popular in industries such as e-commerce, finance, healthcare, and telecommunications.</a:t>
            </a:r>
          </a:p>
        </p:txBody>
      </p:sp>
    </p:spTree>
    <p:extLst>
      <p:ext uri="{BB962C8B-B14F-4D97-AF65-F5344CB8AC3E}">
        <p14:creationId xmlns:p14="http://schemas.microsoft.com/office/powerpoint/2010/main" val="252069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E57256-FAE1-4C58-1DD6-0037EFB9B6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9F6FCD2-AECD-DF3D-BB4B-B2987ECABF01}"/>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What is Big Data?</a:t>
            </a:r>
          </a:p>
        </p:txBody>
      </p:sp>
      <p:sp>
        <p:nvSpPr>
          <p:cNvPr id="3" name="Content Placeholder 2">
            <a:extLst>
              <a:ext uri="{FF2B5EF4-FFF2-40B4-BE49-F238E27FC236}">
                <a16:creationId xmlns:a16="http://schemas.microsoft.com/office/drawing/2014/main" id="{E144870E-E7EE-AB14-27E8-8BCFBFCB4C4E}"/>
              </a:ext>
            </a:extLst>
          </p:cNvPr>
          <p:cNvSpPr>
            <a:spLocks noGrp="1"/>
          </p:cNvSpPr>
          <p:nvPr>
            <p:ph idx="1"/>
          </p:nvPr>
        </p:nvSpPr>
        <p:spPr>
          <a:xfrm>
            <a:off x="272143" y="2015732"/>
            <a:ext cx="11713028" cy="3851668"/>
          </a:xfrm>
        </p:spPr>
        <p:txBody>
          <a:bodyPr>
            <a:normAutofit/>
          </a:bodyPr>
          <a:lstStyle/>
          <a:p>
            <a:pPr algn="just">
              <a:lnSpc>
                <a:spcPct val="200000"/>
              </a:lnSpc>
            </a:pPr>
            <a:r>
              <a:rPr lang="en-US" sz="2400" b="0" i="0" dirty="0">
                <a:solidFill>
                  <a:srgbClr val="000000"/>
                </a:solidFill>
                <a:effectLst/>
                <a:latin typeface="Verdana" panose="020B0604030504040204" pitchFamily="34" charset="0"/>
              </a:rPr>
              <a:t>Gartner defines Big Data as Big data is high-volume, high-velocity and/or high-variety information that demands cost-effective, innovative forms of information processing that enable enhanced insight, decision making, and process automation.</a:t>
            </a:r>
            <a:endParaRPr lang="en-US" sz="28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33291626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1797AF-9BAE-1105-8627-58D6CCCE72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584B70-04EA-5A68-E4E9-FAF1AD572C19}"/>
              </a:ext>
            </a:extLst>
          </p:cNvPr>
          <p:cNvSpPr>
            <a:spLocks noGrp="1"/>
          </p:cNvSpPr>
          <p:nvPr>
            <p:ph type="title"/>
          </p:nvPr>
        </p:nvSpPr>
        <p:spPr>
          <a:xfrm>
            <a:off x="787550" y="684776"/>
            <a:ext cx="10838393" cy="1049235"/>
          </a:xfrm>
        </p:spPr>
        <p:txBody>
          <a:bodyPr/>
          <a:lstStyle/>
          <a:p>
            <a:pPr algn="l">
              <a:lnSpc>
                <a:spcPts val="2250"/>
              </a:lnSpc>
              <a:buNone/>
            </a:pPr>
            <a:r>
              <a:rPr lang="en-US" sz="3200" b="0" i="0" dirty="0">
                <a:solidFill>
                  <a:srgbClr val="000000"/>
                </a:solidFill>
                <a:effectLst/>
                <a:latin typeface="Lato" panose="020F0502020204030203" pitchFamily="34" charset="0"/>
              </a:rPr>
              <a:t>Tools and Technologies of Big Data Analytics</a:t>
            </a:r>
          </a:p>
        </p:txBody>
      </p:sp>
      <p:sp>
        <p:nvSpPr>
          <p:cNvPr id="3" name="Content Placeholder 2">
            <a:extLst>
              <a:ext uri="{FF2B5EF4-FFF2-40B4-BE49-F238E27FC236}">
                <a16:creationId xmlns:a16="http://schemas.microsoft.com/office/drawing/2014/main" id="{7B63996E-4B76-B5ED-DDC8-A848D2304ED6}"/>
              </a:ext>
            </a:extLst>
          </p:cNvPr>
          <p:cNvSpPr>
            <a:spLocks noGrp="1"/>
          </p:cNvSpPr>
          <p:nvPr>
            <p:ph idx="1"/>
          </p:nvPr>
        </p:nvSpPr>
        <p:spPr>
          <a:xfrm>
            <a:off x="272143" y="2015732"/>
            <a:ext cx="11713028" cy="3906097"/>
          </a:xfrm>
        </p:spPr>
        <p:txBody>
          <a:bodyPr>
            <a:normAutofit/>
          </a:bodyPr>
          <a:lstStyle/>
          <a:p>
            <a:pPr algn="just">
              <a:lnSpc>
                <a:spcPts val="2250"/>
              </a:lnSpc>
              <a:buNone/>
            </a:pPr>
            <a:r>
              <a:rPr lang="en-US" sz="2400" b="1" i="0" dirty="0">
                <a:effectLst/>
                <a:latin typeface="Verdana" panose="020B0604030504040204" pitchFamily="34" charset="0"/>
              </a:rPr>
              <a:t>Storm</a:t>
            </a:r>
          </a:p>
          <a:p>
            <a:pPr algn="just"/>
            <a:r>
              <a:rPr lang="en-US" sz="2400" b="0" i="0" dirty="0">
                <a:solidFill>
                  <a:srgbClr val="000000"/>
                </a:solidFill>
                <a:effectLst/>
                <a:latin typeface="Verdana" panose="020B0604030504040204" pitchFamily="34" charset="0"/>
              </a:rPr>
              <a:t>It is an open-source real-time computational system. Apache Storm is a robust and versatile stream processing framework that allows </a:t>
            </a:r>
            <a:r>
              <a:rPr lang="en-US" sz="2400" b="0" i="0" dirty="0" err="1">
                <a:solidFill>
                  <a:srgbClr val="000000"/>
                </a:solidFill>
                <a:effectLst/>
                <a:latin typeface="Verdana" panose="020B0604030504040204" pitchFamily="34" charset="0"/>
              </a:rPr>
              <a:t>organisations</a:t>
            </a:r>
            <a:r>
              <a:rPr lang="en-US" sz="2400" b="0" i="0" dirty="0">
                <a:solidFill>
                  <a:srgbClr val="000000"/>
                </a:solidFill>
                <a:effectLst/>
                <a:latin typeface="Verdana" panose="020B0604030504040204" pitchFamily="34" charset="0"/>
              </a:rPr>
              <a:t> to process and </a:t>
            </a:r>
            <a:r>
              <a:rPr lang="en-US" sz="2400" b="0" i="0" dirty="0" err="1">
                <a:solidFill>
                  <a:srgbClr val="000000"/>
                </a:solidFill>
                <a:effectLst/>
                <a:latin typeface="Verdana" panose="020B0604030504040204" pitchFamily="34" charset="0"/>
              </a:rPr>
              <a:t>analyse</a:t>
            </a:r>
            <a:r>
              <a:rPr lang="en-US" sz="2400" b="0" i="0" dirty="0">
                <a:solidFill>
                  <a:srgbClr val="000000"/>
                </a:solidFill>
                <a:effectLst/>
                <a:latin typeface="Verdana" panose="020B0604030504040204" pitchFamily="34" charset="0"/>
              </a:rPr>
              <a:t> real-time data streams on a large scale, making it suited for a wide range of use cases in industries such as banking, telecommunications, e-commerce, and IoT.</a:t>
            </a:r>
          </a:p>
        </p:txBody>
      </p:sp>
    </p:spTree>
    <p:extLst>
      <p:ext uri="{BB962C8B-B14F-4D97-AF65-F5344CB8AC3E}">
        <p14:creationId xmlns:p14="http://schemas.microsoft.com/office/powerpoint/2010/main" val="8484803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3FAECA-7F5F-6579-3E61-B32F21B9FF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F5EFA8-1CEE-7891-EFD3-AF55B1D5A014}"/>
              </a:ext>
            </a:extLst>
          </p:cNvPr>
          <p:cNvSpPr>
            <a:spLocks noGrp="1"/>
          </p:cNvSpPr>
          <p:nvPr>
            <p:ph type="title"/>
          </p:nvPr>
        </p:nvSpPr>
        <p:spPr>
          <a:xfrm>
            <a:off x="787550" y="684776"/>
            <a:ext cx="10838393" cy="1049235"/>
          </a:xfrm>
        </p:spPr>
        <p:txBody>
          <a:bodyPr/>
          <a:lstStyle/>
          <a:p>
            <a:pPr algn="l">
              <a:lnSpc>
                <a:spcPts val="2250"/>
              </a:lnSpc>
              <a:buNone/>
            </a:pPr>
            <a:r>
              <a:rPr lang="en-US" sz="3200" b="0" i="0" dirty="0">
                <a:solidFill>
                  <a:srgbClr val="000000"/>
                </a:solidFill>
                <a:effectLst/>
                <a:latin typeface="Lato" panose="020F0502020204030203" pitchFamily="34" charset="0"/>
              </a:rPr>
              <a:t>Tools and Technologies of Big Data Analytics</a:t>
            </a:r>
          </a:p>
        </p:txBody>
      </p:sp>
      <p:sp>
        <p:nvSpPr>
          <p:cNvPr id="3" name="Content Placeholder 2">
            <a:extLst>
              <a:ext uri="{FF2B5EF4-FFF2-40B4-BE49-F238E27FC236}">
                <a16:creationId xmlns:a16="http://schemas.microsoft.com/office/drawing/2014/main" id="{0235DC16-2BE6-0E6D-365C-134DE27449AA}"/>
              </a:ext>
            </a:extLst>
          </p:cNvPr>
          <p:cNvSpPr>
            <a:spLocks noGrp="1"/>
          </p:cNvSpPr>
          <p:nvPr>
            <p:ph idx="1"/>
          </p:nvPr>
        </p:nvSpPr>
        <p:spPr>
          <a:xfrm>
            <a:off x="272143" y="2015732"/>
            <a:ext cx="11713028" cy="3906097"/>
          </a:xfrm>
        </p:spPr>
        <p:txBody>
          <a:bodyPr>
            <a:normAutofit/>
          </a:bodyPr>
          <a:lstStyle/>
          <a:p>
            <a:pPr algn="just">
              <a:lnSpc>
                <a:spcPts val="2250"/>
              </a:lnSpc>
              <a:buNone/>
            </a:pPr>
            <a:r>
              <a:rPr lang="en-US" sz="2400" b="1" i="0" dirty="0">
                <a:effectLst/>
                <a:latin typeface="Verdana" panose="020B0604030504040204" pitchFamily="34" charset="0"/>
              </a:rPr>
              <a:t>Kafka</a:t>
            </a:r>
          </a:p>
          <a:p>
            <a:pPr algn="just"/>
            <a:r>
              <a:rPr lang="en-US" sz="2400" b="0" i="0" dirty="0">
                <a:solidFill>
                  <a:srgbClr val="000000"/>
                </a:solidFill>
                <a:effectLst/>
                <a:latin typeface="Verdana" panose="020B0604030504040204" pitchFamily="34" charset="0"/>
              </a:rPr>
              <a:t>It is a distributed streaming platform that is used for fault-tolerant storage. Apache Kafka is a versatile and powerful event streaming platform that allows </a:t>
            </a:r>
            <a:r>
              <a:rPr lang="en-US" sz="2400" b="0" i="0" dirty="0" err="1">
                <a:solidFill>
                  <a:srgbClr val="000000"/>
                </a:solidFill>
                <a:effectLst/>
                <a:latin typeface="Verdana" panose="020B0604030504040204" pitchFamily="34" charset="0"/>
              </a:rPr>
              <a:t>organisations</a:t>
            </a:r>
            <a:r>
              <a:rPr lang="en-US" sz="2400" b="0" i="0" dirty="0">
                <a:solidFill>
                  <a:srgbClr val="000000"/>
                </a:solidFill>
                <a:effectLst/>
                <a:latin typeface="Verdana" panose="020B0604030504040204" pitchFamily="34" charset="0"/>
              </a:rPr>
              <a:t> to create scalable, fault-tolerant, and real-time data pipelines and streaming applications to efficiently meet their data processing requirements.</a:t>
            </a:r>
          </a:p>
        </p:txBody>
      </p:sp>
    </p:spTree>
    <p:extLst>
      <p:ext uri="{BB962C8B-B14F-4D97-AF65-F5344CB8AC3E}">
        <p14:creationId xmlns:p14="http://schemas.microsoft.com/office/powerpoint/2010/main" val="731366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734F3-255C-BE87-47E3-82CA6559C3F7}"/>
              </a:ext>
            </a:extLst>
          </p:cNvPr>
          <p:cNvSpPr>
            <a:spLocks noGrp="1"/>
          </p:cNvSpPr>
          <p:nvPr>
            <p:ph type="title"/>
          </p:nvPr>
        </p:nvSpPr>
        <p:spPr>
          <a:xfrm>
            <a:off x="1296996" y="0"/>
            <a:ext cx="9603275" cy="1049235"/>
          </a:xfrm>
        </p:spPr>
        <p:txBody>
          <a:bodyPr/>
          <a:lstStyle/>
          <a:p>
            <a:r>
              <a:rPr lang="en-IN" b="1" i="0" dirty="0">
                <a:solidFill>
                  <a:srgbClr val="000000"/>
                </a:solidFill>
                <a:effectLst/>
                <a:latin typeface="Lato" panose="020F0502020204030203" pitchFamily="34" charset="0"/>
              </a:rPr>
              <a:t>Big Data Analytics - Characteristics</a:t>
            </a:r>
            <a:br>
              <a:rPr lang="en-IN" b="1" i="0" dirty="0">
                <a:solidFill>
                  <a:srgbClr val="000000"/>
                </a:solidFill>
                <a:effectLst/>
                <a:latin typeface="Lato" panose="020F0502020204030203" pitchFamily="34" charset="0"/>
              </a:rPr>
            </a:br>
            <a:endParaRPr lang="en-IN" dirty="0"/>
          </a:p>
        </p:txBody>
      </p:sp>
      <p:pic>
        <p:nvPicPr>
          <p:cNvPr id="1026" name="Picture 2" descr="Key Big Data characteristics">
            <a:extLst>
              <a:ext uri="{FF2B5EF4-FFF2-40B4-BE49-F238E27FC236}">
                <a16:creationId xmlns:a16="http://schemas.microsoft.com/office/drawing/2014/main" id="{14C384F9-9590-F400-1FDE-9F9E184397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1" y="524617"/>
            <a:ext cx="11048999" cy="5408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3283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DF5B10-CD1D-629C-E79A-2284E7F60E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16B6D0-117D-114F-43BA-42CA27272A54}"/>
              </a:ext>
            </a:extLst>
          </p:cNvPr>
          <p:cNvSpPr>
            <a:spLocks noGrp="1"/>
          </p:cNvSpPr>
          <p:nvPr>
            <p:ph type="title"/>
          </p:nvPr>
        </p:nvSpPr>
        <p:spPr>
          <a:xfrm>
            <a:off x="1294362" y="261257"/>
            <a:ext cx="9603275" cy="1049235"/>
          </a:xfrm>
        </p:spPr>
        <p:txBody>
          <a:bodyPr/>
          <a:lstStyle/>
          <a:p>
            <a:pPr algn="l">
              <a:lnSpc>
                <a:spcPts val="2250"/>
              </a:lnSpc>
            </a:pPr>
            <a:r>
              <a:rPr lang="en-US" b="0" i="0" dirty="0">
                <a:solidFill>
                  <a:srgbClr val="000000"/>
                </a:solidFill>
                <a:effectLst/>
                <a:latin typeface="Lato" panose="020F0502020204030203" pitchFamily="34" charset="0"/>
              </a:rPr>
              <a:t>Traditional Data Mining Life Cycle</a:t>
            </a:r>
          </a:p>
        </p:txBody>
      </p:sp>
      <p:pic>
        <p:nvPicPr>
          <p:cNvPr id="2050" name="Picture 2" descr="Data Mining Life Cycle">
            <a:extLst>
              <a:ext uri="{FF2B5EF4-FFF2-40B4-BE49-F238E27FC236}">
                <a16:creationId xmlns:a16="http://schemas.microsoft.com/office/drawing/2014/main" id="{71FD3CBE-9411-11CF-AD60-A2431DCFA8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7886" y="882424"/>
            <a:ext cx="5723163" cy="4843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6293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ED1D9F-B815-06E1-5057-1B1DE0B322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2D8EBE-881E-A68C-EA23-778EDA427195}"/>
              </a:ext>
            </a:extLst>
          </p:cNvPr>
          <p:cNvSpPr>
            <a:spLocks noGrp="1"/>
          </p:cNvSpPr>
          <p:nvPr>
            <p:ph type="title"/>
          </p:nvPr>
        </p:nvSpPr>
        <p:spPr>
          <a:xfrm>
            <a:off x="1294362" y="261257"/>
            <a:ext cx="9603275" cy="1049235"/>
          </a:xfrm>
        </p:spPr>
        <p:txBody>
          <a:bodyPr/>
          <a:lstStyle/>
          <a:p>
            <a:pPr algn="l">
              <a:lnSpc>
                <a:spcPts val="2250"/>
              </a:lnSpc>
            </a:pPr>
            <a:r>
              <a:rPr lang="en-IN" b="0" i="0" dirty="0">
                <a:solidFill>
                  <a:srgbClr val="000000"/>
                </a:solidFill>
                <a:effectLst/>
                <a:latin typeface="Lato" panose="020F0502020204030203" pitchFamily="34" charset="0"/>
              </a:rPr>
              <a:t>Big Data Life Cycle</a:t>
            </a:r>
          </a:p>
        </p:txBody>
      </p:sp>
      <p:pic>
        <p:nvPicPr>
          <p:cNvPr id="4" name="Picture 3">
            <a:extLst>
              <a:ext uri="{FF2B5EF4-FFF2-40B4-BE49-F238E27FC236}">
                <a16:creationId xmlns:a16="http://schemas.microsoft.com/office/drawing/2014/main" id="{06012331-6DDA-B8B9-E5E5-4DD16EFA073B}"/>
              </a:ext>
            </a:extLst>
          </p:cNvPr>
          <p:cNvPicPr>
            <a:picLocks noChangeAspect="1"/>
          </p:cNvPicPr>
          <p:nvPr/>
        </p:nvPicPr>
        <p:blipFill>
          <a:blip r:embed="rId2"/>
          <a:stretch>
            <a:fillRect/>
          </a:stretch>
        </p:blipFill>
        <p:spPr>
          <a:xfrm>
            <a:off x="1294362" y="2075957"/>
            <a:ext cx="9863494" cy="3040329"/>
          </a:xfrm>
          <a:prstGeom prst="rect">
            <a:avLst/>
          </a:prstGeom>
        </p:spPr>
      </p:pic>
    </p:spTree>
    <p:extLst>
      <p:ext uri="{BB962C8B-B14F-4D97-AF65-F5344CB8AC3E}">
        <p14:creationId xmlns:p14="http://schemas.microsoft.com/office/powerpoint/2010/main" val="2359146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5B183-EC2D-BAA2-1D91-F51AD59578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A98DC2-E38A-ECDB-F5C9-F00CF87CBFDA}"/>
              </a:ext>
            </a:extLst>
          </p:cNvPr>
          <p:cNvSpPr>
            <a:spLocks noGrp="1"/>
          </p:cNvSpPr>
          <p:nvPr>
            <p:ph type="title"/>
          </p:nvPr>
        </p:nvSpPr>
        <p:spPr>
          <a:xfrm>
            <a:off x="1294362" y="261257"/>
            <a:ext cx="9603275" cy="1049235"/>
          </a:xfrm>
        </p:spPr>
        <p:txBody>
          <a:bodyPr/>
          <a:lstStyle/>
          <a:p>
            <a:pPr algn="l">
              <a:lnSpc>
                <a:spcPts val="2250"/>
              </a:lnSpc>
            </a:pPr>
            <a:r>
              <a:rPr lang="en-IN" b="0" i="0" dirty="0">
                <a:solidFill>
                  <a:srgbClr val="000000"/>
                </a:solidFill>
                <a:effectLst/>
                <a:latin typeface="Lato" panose="020F0502020204030203" pitchFamily="34" charset="0"/>
              </a:rPr>
              <a:t>Big Data Analytics Methodology</a:t>
            </a:r>
          </a:p>
        </p:txBody>
      </p:sp>
      <p:pic>
        <p:nvPicPr>
          <p:cNvPr id="3074" name="Picture 2" descr="Big Data Analytics Methodology">
            <a:extLst>
              <a:ext uri="{FF2B5EF4-FFF2-40B4-BE49-F238E27FC236}">
                <a16:creationId xmlns:a16="http://schemas.microsoft.com/office/drawing/2014/main" id="{156FBCF1-FA8D-D922-A188-0D463FF173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7429" y="887867"/>
            <a:ext cx="9035142" cy="4870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161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4B8CA-133E-DC14-CFB7-DB6AB130E5BC}"/>
            </a:ext>
          </a:extLst>
        </p:cNvPr>
        <p:cNvGrpSpPr/>
        <p:nvPr/>
      </p:nvGrpSpPr>
      <p:grpSpPr>
        <a:xfrm>
          <a:off x="0" y="0"/>
          <a:ext cx="0" cy="0"/>
          <a:chOff x="0" y="0"/>
          <a:chExt cx="0" cy="0"/>
        </a:xfrm>
      </p:grpSpPr>
      <p:pic>
        <p:nvPicPr>
          <p:cNvPr id="4098" name="Picture 2" descr="BDA Core Deliverables">
            <a:extLst>
              <a:ext uri="{FF2B5EF4-FFF2-40B4-BE49-F238E27FC236}">
                <a16:creationId xmlns:a16="http://schemas.microsoft.com/office/drawing/2014/main" id="{D2B5E70C-A274-49A2-18CA-33DB0FEAD7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6900" y="157162"/>
            <a:ext cx="8458200" cy="5753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9203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9882A-D8EF-F328-656C-7BEC6B3D75B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75432E4-000A-299A-1E1D-9EA64E9B0FB2}"/>
              </a:ext>
            </a:extLst>
          </p:cNvPr>
          <p:cNvSpPr txBox="1"/>
          <p:nvPr/>
        </p:nvSpPr>
        <p:spPr>
          <a:xfrm>
            <a:off x="1700893" y="270393"/>
            <a:ext cx="8836478" cy="411908"/>
          </a:xfrm>
          <a:prstGeom prst="rect">
            <a:avLst/>
          </a:prstGeom>
          <a:noFill/>
        </p:spPr>
        <p:txBody>
          <a:bodyPr wrap="square">
            <a:spAutoFit/>
          </a:bodyPr>
          <a:lstStyle/>
          <a:p>
            <a:pPr algn="l">
              <a:lnSpc>
                <a:spcPts val="2250"/>
              </a:lnSpc>
            </a:pPr>
            <a:r>
              <a:rPr lang="en-US" sz="3600" b="0" i="0" dirty="0">
                <a:solidFill>
                  <a:srgbClr val="000000"/>
                </a:solidFill>
                <a:effectLst/>
                <a:latin typeface="Lato" panose="020F0502020204030203" pitchFamily="34" charset="0"/>
              </a:rPr>
              <a:t>Role and Responsibilities of Data Analyst</a:t>
            </a:r>
          </a:p>
        </p:txBody>
      </p:sp>
      <p:pic>
        <p:nvPicPr>
          <p:cNvPr id="5122" name="Picture 2" descr="Big Data Analytics Role">
            <a:extLst>
              <a:ext uri="{FF2B5EF4-FFF2-40B4-BE49-F238E27FC236}">
                <a16:creationId xmlns:a16="http://schemas.microsoft.com/office/drawing/2014/main" id="{0BD9AFFA-925D-649F-2D53-7ACFEC05A2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682301"/>
            <a:ext cx="6640286" cy="49230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5537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731FC-3272-862D-9F49-6D537DE3C453}"/>
              </a:ext>
            </a:extLst>
          </p:cNvPr>
          <p:cNvSpPr>
            <a:spLocks noGrp="1"/>
          </p:cNvSpPr>
          <p:nvPr>
            <p:ph type="title"/>
          </p:nvPr>
        </p:nvSpPr>
        <p:spPr>
          <a:xfrm>
            <a:off x="1016150" y="342420"/>
            <a:ext cx="9603275" cy="1049235"/>
          </a:xfrm>
        </p:spPr>
        <p:txBody>
          <a:bodyPr/>
          <a:lstStyle/>
          <a:p>
            <a:r>
              <a:rPr lang="en-US" b="0" i="0" dirty="0">
                <a:solidFill>
                  <a:srgbClr val="273239"/>
                </a:solidFill>
                <a:effectLst/>
                <a:latin typeface="Nunito" pitchFamily="2" charset="0"/>
              </a:rPr>
              <a:t>MapReduce</a:t>
            </a:r>
            <a:endParaRPr lang="en-IN" dirty="0"/>
          </a:p>
        </p:txBody>
      </p:sp>
      <p:sp>
        <p:nvSpPr>
          <p:cNvPr id="3" name="Content Placeholder 2">
            <a:extLst>
              <a:ext uri="{FF2B5EF4-FFF2-40B4-BE49-F238E27FC236}">
                <a16:creationId xmlns:a16="http://schemas.microsoft.com/office/drawing/2014/main" id="{A397863F-A623-B1ED-85CE-083661B22549}"/>
              </a:ext>
            </a:extLst>
          </p:cNvPr>
          <p:cNvSpPr>
            <a:spLocks noGrp="1"/>
          </p:cNvSpPr>
          <p:nvPr>
            <p:ph idx="1"/>
          </p:nvPr>
        </p:nvSpPr>
        <p:spPr>
          <a:xfrm>
            <a:off x="283029" y="2015732"/>
            <a:ext cx="11615057" cy="3938754"/>
          </a:xfrm>
        </p:spPr>
        <p:txBody>
          <a:bodyPr>
            <a:normAutofit/>
          </a:bodyPr>
          <a:lstStyle/>
          <a:p>
            <a:pPr algn="just"/>
            <a:r>
              <a:rPr lang="en-US" sz="2400" b="0" i="0" dirty="0">
                <a:solidFill>
                  <a:srgbClr val="273239"/>
                </a:solidFill>
                <a:effectLst/>
                <a:latin typeface="Nunito" pitchFamily="2" charset="0"/>
              </a:rPr>
              <a:t>MapReduce is a programming model used for efficient processing in parallel over large data-sets in a distributed manner. The data is first split and then combined to produce the final result. The libraries for MapReduce is written in so many programming languages with various different-different optimizations. The purpose of MapReduce in Hadoop is to Map each of the jobs and then it will reduce it to equivalent tasks for providing less overhead over the cluster network and to reduce the processing power. The MapReduce task is mainly divided into two phases </a:t>
            </a:r>
            <a:r>
              <a:rPr lang="en-US" sz="2400" b="0" i="0" u="sng" dirty="0">
                <a:solidFill>
                  <a:srgbClr val="357960"/>
                </a:solidFill>
                <a:effectLst/>
                <a:latin typeface="Nunito" pitchFamily="2" charset="0"/>
                <a:hlinkClick r:id="rId2"/>
              </a:rPr>
              <a:t>Map Phase</a:t>
            </a:r>
            <a:r>
              <a:rPr lang="en-US" sz="2400" b="0" i="0" dirty="0">
                <a:solidFill>
                  <a:srgbClr val="273239"/>
                </a:solidFill>
                <a:effectLst/>
                <a:latin typeface="Nunito" pitchFamily="2" charset="0"/>
              </a:rPr>
              <a:t> and </a:t>
            </a:r>
            <a:r>
              <a:rPr lang="en-US" sz="2400" b="0" i="0" u="sng" dirty="0">
                <a:solidFill>
                  <a:srgbClr val="357960"/>
                </a:solidFill>
                <a:effectLst/>
                <a:latin typeface="Nunito" pitchFamily="2" charset="0"/>
                <a:hlinkClick r:id="rId3"/>
              </a:rPr>
              <a:t>Reduce Phase</a:t>
            </a:r>
            <a:r>
              <a:rPr lang="en-US" sz="2400" b="0" i="0" dirty="0">
                <a:solidFill>
                  <a:srgbClr val="273239"/>
                </a:solidFill>
                <a:effectLst/>
                <a:latin typeface="Nunito" pitchFamily="2" charset="0"/>
              </a:rPr>
              <a:t>.  </a:t>
            </a:r>
            <a:endParaRPr lang="en-IN" sz="2400" dirty="0"/>
          </a:p>
        </p:txBody>
      </p:sp>
    </p:spTree>
    <p:extLst>
      <p:ext uri="{BB962C8B-B14F-4D97-AF65-F5344CB8AC3E}">
        <p14:creationId xmlns:p14="http://schemas.microsoft.com/office/powerpoint/2010/main" val="3911514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7D354-D8FB-13FB-5D96-363DD11AD6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37D4FF-072A-9954-79D7-53D0C9645817}"/>
              </a:ext>
            </a:extLst>
          </p:cNvPr>
          <p:cNvSpPr>
            <a:spLocks noGrp="1"/>
          </p:cNvSpPr>
          <p:nvPr>
            <p:ph type="title"/>
          </p:nvPr>
        </p:nvSpPr>
        <p:spPr>
          <a:xfrm>
            <a:off x="1016150" y="342420"/>
            <a:ext cx="9603275" cy="1049235"/>
          </a:xfrm>
        </p:spPr>
        <p:txBody>
          <a:bodyPr/>
          <a:lstStyle/>
          <a:p>
            <a:r>
              <a:rPr lang="en-US" b="0" i="0" dirty="0">
                <a:solidFill>
                  <a:srgbClr val="273239"/>
                </a:solidFill>
                <a:effectLst/>
                <a:latin typeface="Nunito" pitchFamily="2" charset="0"/>
              </a:rPr>
              <a:t>MapReduce</a:t>
            </a:r>
            <a:endParaRPr lang="en-IN" dirty="0"/>
          </a:p>
        </p:txBody>
      </p:sp>
      <p:pic>
        <p:nvPicPr>
          <p:cNvPr id="1026" name="Picture 2" descr="MapReduce-Architecture">
            <a:extLst>
              <a:ext uri="{FF2B5EF4-FFF2-40B4-BE49-F238E27FC236}">
                <a16:creationId xmlns:a16="http://schemas.microsoft.com/office/drawing/2014/main" id="{F6D41070-65A5-5AD4-FB8D-CF14AEE16E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5458" y="859043"/>
            <a:ext cx="6331177" cy="4892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4360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E7659-7139-5053-4F52-C635D9EC14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4168E7-FCEC-BAE4-3A7F-08B5300FBD5A}"/>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Big Data Analytics</a:t>
            </a:r>
          </a:p>
        </p:txBody>
      </p:sp>
      <p:sp>
        <p:nvSpPr>
          <p:cNvPr id="3" name="Content Placeholder 2">
            <a:extLst>
              <a:ext uri="{FF2B5EF4-FFF2-40B4-BE49-F238E27FC236}">
                <a16:creationId xmlns:a16="http://schemas.microsoft.com/office/drawing/2014/main" id="{F7DED6AE-A823-F070-B740-675BAC3DA85D}"/>
              </a:ext>
            </a:extLst>
          </p:cNvPr>
          <p:cNvSpPr>
            <a:spLocks noGrp="1"/>
          </p:cNvSpPr>
          <p:nvPr>
            <p:ph idx="1"/>
          </p:nvPr>
        </p:nvSpPr>
        <p:spPr>
          <a:xfrm>
            <a:off x="272143" y="2015732"/>
            <a:ext cx="11713028" cy="3450613"/>
          </a:xfrm>
        </p:spPr>
        <p:txBody>
          <a:bodyPr>
            <a:normAutofit/>
          </a:bodyPr>
          <a:lstStyle/>
          <a:p>
            <a:pPr algn="just">
              <a:lnSpc>
                <a:spcPct val="150000"/>
              </a:lnSpc>
            </a:pPr>
            <a:r>
              <a:rPr lang="en-US" sz="2400" b="0" i="0" dirty="0">
                <a:solidFill>
                  <a:srgbClr val="000000"/>
                </a:solidFill>
                <a:effectLst/>
                <a:latin typeface="Verdana" panose="020B0604030504040204" pitchFamily="34" charset="0"/>
              </a:rPr>
              <a:t>A process of </a:t>
            </a:r>
            <a:r>
              <a:rPr lang="en-US" sz="2400" b="0" i="0" dirty="0" err="1">
                <a:solidFill>
                  <a:srgbClr val="000000"/>
                </a:solidFill>
                <a:effectLst/>
                <a:latin typeface="Verdana" panose="020B0604030504040204" pitchFamily="34" charset="0"/>
              </a:rPr>
              <a:t>analysing</a:t>
            </a:r>
            <a:r>
              <a:rPr lang="en-US" sz="2400" b="0" i="0" dirty="0">
                <a:solidFill>
                  <a:srgbClr val="000000"/>
                </a:solidFill>
                <a:effectLst/>
                <a:latin typeface="Verdana" panose="020B0604030504040204" pitchFamily="34" charset="0"/>
              </a:rPr>
              <a:t> large and diverse data sets is known as "Big Data," It discovers hidden patterns, unknown relationships, market trends, user preferences, and other important information. It uses advanced analytics techniques such as statistical analysis, machine learning, data mining, and predictive modelling to extract insights from enormous datasets.</a:t>
            </a:r>
          </a:p>
        </p:txBody>
      </p:sp>
    </p:spTree>
    <p:extLst>
      <p:ext uri="{BB962C8B-B14F-4D97-AF65-F5344CB8AC3E}">
        <p14:creationId xmlns:p14="http://schemas.microsoft.com/office/powerpoint/2010/main" val="22158403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B8C192-1696-B811-49A9-6159A6171C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952638-26E0-5247-3186-13C31A7F1968}"/>
              </a:ext>
            </a:extLst>
          </p:cNvPr>
          <p:cNvSpPr>
            <a:spLocks noGrp="1"/>
          </p:cNvSpPr>
          <p:nvPr>
            <p:ph type="title"/>
          </p:nvPr>
        </p:nvSpPr>
        <p:spPr>
          <a:xfrm>
            <a:off x="1016150" y="342420"/>
            <a:ext cx="9603275" cy="1049235"/>
          </a:xfrm>
        </p:spPr>
        <p:txBody>
          <a:bodyPr/>
          <a:lstStyle/>
          <a:p>
            <a:r>
              <a:rPr lang="en-US" b="0" i="0" dirty="0">
                <a:solidFill>
                  <a:srgbClr val="273239"/>
                </a:solidFill>
                <a:effectLst/>
                <a:latin typeface="Nunito" pitchFamily="2" charset="0"/>
              </a:rPr>
              <a:t>MapReduce</a:t>
            </a:r>
            <a:endParaRPr lang="en-IN" dirty="0"/>
          </a:p>
        </p:txBody>
      </p:sp>
      <p:pic>
        <p:nvPicPr>
          <p:cNvPr id="2050" name="Picture 2" descr="MapReduce word count description">
            <a:extLst>
              <a:ext uri="{FF2B5EF4-FFF2-40B4-BE49-F238E27FC236}">
                <a16:creationId xmlns:a16="http://schemas.microsoft.com/office/drawing/2014/main" id="{A9FCCAD2-D3EE-D8D2-76F2-1F48B2988E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3230" y="867037"/>
            <a:ext cx="9603274" cy="5185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127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C2890-2956-DA6E-8A48-E38139247D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75BDAA-F848-6722-78BC-66C3370254ED}"/>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Big Data Analytics</a:t>
            </a:r>
          </a:p>
        </p:txBody>
      </p:sp>
      <p:sp>
        <p:nvSpPr>
          <p:cNvPr id="3" name="Content Placeholder 2">
            <a:extLst>
              <a:ext uri="{FF2B5EF4-FFF2-40B4-BE49-F238E27FC236}">
                <a16:creationId xmlns:a16="http://schemas.microsoft.com/office/drawing/2014/main" id="{278FED55-505B-AF76-45BC-9915544999E3}"/>
              </a:ext>
            </a:extLst>
          </p:cNvPr>
          <p:cNvSpPr>
            <a:spLocks noGrp="1"/>
          </p:cNvSpPr>
          <p:nvPr>
            <p:ph idx="1"/>
          </p:nvPr>
        </p:nvSpPr>
        <p:spPr>
          <a:xfrm>
            <a:off x="272143" y="2015732"/>
            <a:ext cx="11713028" cy="3450613"/>
          </a:xfrm>
        </p:spPr>
        <p:txBody>
          <a:bodyPr>
            <a:normAutofit/>
          </a:bodyPr>
          <a:lstStyle/>
          <a:p>
            <a:pPr algn="just">
              <a:lnSpc>
                <a:spcPct val="150000"/>
              </a:lnSpc>
            </a:pPr>
            <a:r>
              <a:rPr lang="en-US" sz="2400" b="0" i="0" dirty="0" err="1">
                <a:solidFill>
                  <a:srgbClr val="000000"/>
                </a:solidFill>
                <a:effectLst/>
                <a:latin typeface="Verdana" panose="020B0604030504040204" pitchFamily="34" charset="0"/>
              </a:rPr>
              <a:t>Organisations</a:t>
            </a:r>
            <a:r>
              <a:rPr lang="en-US" sz="2400" b="0" i="0" dirty="0">
                <a:solidFill>
                  <a:srgbClr val="000000"/>
                </a:solidFill>
                <a:effectLst/>
                <a:latin typeface="Verdana" panose="020B0604030504040204" pitchFamily="34" charset="0"/>
              </a:rPr>
              <a:t> across the world capture terabytes of data about their users' interactions, business, social media, and also sensors from devices such as mobile phones and automobiles. The challenge of this era is to make sense of this sea of data. This is where big data analytics comes into the picture.</a:t>
            </a:r>
            <a:endParaRPr lang="en-US" sz="28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818540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BC0FF-E38D-73BA-D7E2-8E13A726A6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E3557E-BCCE-8B26-288C-F1B1EFB5DFB5}"/>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Where Big Data Analytics Used?</a:t>
            </a:r>
          </a:p>
        </p:txBody>
      </p:sp>
      <p:sp>
        <p:nvSpPr>
          <p:cNvPr id="3" name="Content Placeholder 2">
            <a:extLst>
              <a:ext uri="{FF2B5EF4-FFF2-40B4-BE49-F238E27FC236}">
                <a16:creationId xmlns:a16="http://schemas.microsoft.com/office/drawing/2014/main" id="{D1742B6A-373F-9A83-E8A2-A3EED6486BCA}"/>
              </a:ext>
            </a:extLst>
          </p:cNvPr>
          <p:cNvSpPr>
            <a:spLocks noGrp="1"/>
          </p:cNvSpPr>
          <p:nvPr>
            <p:ph idx="1"/>
          </p:nvPr>
        </p:nvSpPr>
        <p:spPr>
          <a:xfrm>
            <a:off x="272143" y="2015732"/>
            <a:ext cx="11713028" cy="3450613"/>
          </a:xfrm>
        </p:spPr>
        <p:txBody>
          <a:bodyPr>
            <a:normAutofit/>
          </a:bodyPr>
          <a:lstStyle/>
          <a:p>
            <a:pPr algn="just"/>
            <a:r>
              <a:rPr lang="en-US" sz="2400" b="0" i="0" dirty="0">
                <a:solidFill>
                  <a:srgbClr val="000000"/>
                </a:solidFill>
                <a:effectLst/>
                <a:latin typeface="Verdana" panose="020B0604030504040204" pitchFamily="34" charset="0"/>
              </a:rPr>
              <a:t>Big Data Analytics strives to assist </a:t>
            </a:r>
            <a:r>
              <a:rPr lang="en-US" sz="2400" b="0" i="0" dirty="0" err="1">
                <a:solidFill>
                  <a:srgbClr val="000000"/>
                </a:solidFill>
                <a:effectLst/>
                <a:latin typeface="Verdana" panose="020B0604030504040204" pitchFamily="34" charset="0"/>
              </a:rPr>
              <a:t>organisations</a:t>
            </a:r>
            <a:r>
              <a:rPr lang="en-US" sz="2400" b="0" i="0" dirty="0">
                <a:solidFill>
                  <a:srgbClr val="000000"/>
                </a:solidFill>
                <a:effectLst/>
                <a:latin typeface="Verdana" panose="020B0604030504040204" pitchFamily="34" charset="0"/>
              </a:rPr>
              <a:t> in making more informed business decisions, increasing operational efficiency, improving customer experiences and services, and making sure to sustain industries in a competitive world with their respective industries.</a:t>
            </a:r>
          </a:p>
        </p:txBody>
      </p:sp>
    </p:spTree>
    <p:extLst>
      <p:ext uri="{BB962C8B-B14F-4D97-AF65-F5344CB8AC3E}">
        <p14:creationId xmlns:p14="http://schemas.microsoft.com/office/powerpoint/2010/main" val="4269126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45ABF-FD77-81BF-8C84-3F895E9298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882655-5083-37D9-93ED-CC65C691896E}"/>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Where Big Data Analytics Used?</a:t>
            </a:r>
          </a:p>
        </p:txBody>
      </p:sp>
      <p:sp>
        <p:nvSpPr>
          <p:cNvPr id="3" name="Content Placeholder 2">
            <a:extLst>
              <a:ext uri="{FF2B5EF4-FFF2-40B4-BE49-F238E27FC236}">
                <a16:creationId xmlns:a16="http://schemas.microsoft.com/office/drawing/2014/main" id="{E77110CA-E02F-7438-C9D9-FF445366F8F8}"/>
              </a:ext>
            </a:extLst>
          </p:cNvPr>
          <p:cNvSpPr>
            <a:spLocks noGrp="1"/>
          </p:cNvSpPr>
          <p:nvPr>
            <p:ph idx="1"/>
          </p:nvPr>
        </p:nvSpPr>
        <p:spPr>
          <a:xfrm>
            <a:off x="272143" y="2015732"/>
            <a:ext cx="11713028" cy="3450613"/>
          </a:xfrm>
        </p:spPr>
        <p:txBody>
          <a:bodyPr>
            <a:normAutofit/>
          </a:bodyPr>
          <a:lstStyle/>
          <a:p>
            <a:pPr algn="just"/>
            <a:r>
              <a:rPr lang="en-US" sz="2400" b="0" i="0" dirty="0">
                <a:solidFill>
                  <a:srgbClr val="000000"/>
                </a:solidFill>
                <a:effectLst/>
                <a:latin typeface="Verdana" panose="020B0604030504040204" pitchFamily="34" charset="0"/>
              </a:rPr>
              <a:t>The Big Data Analytics process involves data gathering, storage, processing, analysis, and </a:t>
            </a:r>
            <a:r>
              <a:rPr lang="en-US" sz="2400" b="0" i="0" dirty="0" err="1">
                <a:solidFill>
                  <a:srgbClr val="000000"/>
                </a:solidFill>
                <a:effectLst/>
                <a:latin typeface="Verdana" panose="020B0604030504040204" pitchFamily="34" charset="0"/>
              </a:rPr>
              <a:t>visualisation</a:t>
            </a:r>
            <a:r>
              <a:rPr lang="en-US" sz="2400" b="0" i="0" dirty="0">
                <a:solidFill>
                  <a:srgbClr val="000000"/>
                </a:solidFill>
                <a:effectLst/>
                <a:latin typeface="Verdana" panose="020B0604030504040204" pitchFamily="34" charset="0"/>
              </a:rPr>
              <a:t> of outcomes to make strategic business decisions. The process of converting large amounts of unstructured raw data, retrieved from different sources to a data product useful for organizations forms the core of Big Data Analytics.</a:t>
            </a:r>
            <a:endParaRPr lang="en-US" sz="2800"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1381435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F4E71D-2582-8D1E-6FB4-92A0615C03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4056FC-CF05-8027-1317-9C42E03189A1}"/>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Steps of Big Data Analytics</a:t>
            </a:r>
          </a:p>
        </p:txBody>
      </p:sp>
      <p:sp>
        <p:nvSpPr>
          <p:cNvPr id="3" name="Content Placeholder 2">
            <a:extLst>
              <a:ext uri="{FF2B5EF4-FFF2-40B4-BE49-F238E27FC236}">
                <a16:creationId xmlns:a16="http://schemas.microsoft.com/office/drawing/2014/main" id="{A0B282C1-A36D-26A1-7179-9EC24D46066F}"/>
              </a:ext>
            </a:extLst>
          </p:cNvPr>
          <p:cNvSpPr>
            <a:spLocks noGrp="1"/>
          </p:cNvSpPr>
          <p:nvPr>
            <p:ph idx="1"/>
          </p:nvPr>
        </p:nvSpPr>
        <p:spPr>
          <a:xfrm>
            <a:off x="272143" y="2015732"/>
            <a:ext cx="11713028" cy="3450613"/>
          </a:xfrm>
        </p:spPr>
        <p:txBody>
          <a:bodyPr>
            <a:normAutofit/>
          </a:bodyPr>
          <a:lstStyle/>
          <a:p>
            <a:pPr algn="just">
              <a:lnSpc>
                <a:spcPts val="2250"/>
              </a:lnSpc>
              <a:buNone/>
            </a:pPr>
            <a:r>
              <a:rPr lang="en-US" sz="2400" b="1" i="0" dirty="0">
                <a:effectLst/>
                <a:latin typeface="Verdana" panose="020B0604030504040204" pitchFamily="34" charset="0"/>
              </a:rPr>
              <a:t>Data Collection</a:t>
            </a:r>
          </a:p>
          <a:p>
            <a:pPr algn="just"/>
            <a:r>
              <a:rPr lang="en-US" sz="2400" b="0" i="0" dirty="0">
                <a:solidFill>
                  <a:srgbClr val="000000"/>
                </a:solidFill>
                <a:effectLst/>
                <a:latin typeface="Verdana" panose="020B0604030504040204" pitchFamily="34" charset="0"/>
              </a:rPr>
              <a:t>This is the initial step, in which data is collected from different sources like social media, sensors, online channels, commercial transactions, website logs etc. Collected data might be structured (predefined </a:t>
            </a:r>
            <a:r>
              <a:rPr lang="en-US" sz="2400" b="0" i="0" dirty="0" err="1">
                <a:solidFill>
                  <a:srgbClr val="000000"/>
                </a:solidFill>
                <a:effectLst/>
                <a:latin typeface="Verdana" panose="020B0604030504040204" pitchFamily="34" charset="0"/>
              </a:rPr>
              <a:t>organisation</a:t>
            </a:r>
            <a:r>
              <a:rPr lang="en-US" sz="2400" b="0" i="0" dirty="0">
                <a:solidFill>
                  <a:srgbClr val="000000"/>
                </a:solidFill>
                <a:effectLst/>
                <a:latin typeface="Verdana" panose="020B0604030504040204" pitchFamily="34" charset="0"/>
              </a:rPr>
              <a:t>, such as databases), semi-structured (like log files) or unstructured (text documents, photos, and videos).</a:t>
            </a:r>
          </a:p>
        </p:txBody>
      </p:sp>
    </p:spTree>
    <p:extLst>
      <p:ext uri="{BB962C8B-B14F-4D97-AF65-F5344CB8AC3E}">
        <p14:creationId xmlns:p14="http://schemas.microsoft.com/office/powerpoint/2010/main" val="1963817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55E47B-FA31-4A9C-485B-E6A22FEE2E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037A46-4DD8-1A27-6870-BC8B26203161}"/>
              </a:ext>
            </a:extLst>
          </p:cNvPr>
          <p:cNvSpPr>
            <a:spLocks noGrp="1"/>
          </p:cNvSpPr>
          <p:nvPr>
            <p:ph type="title"/>
          </p:nvPr>
        </p:nvSpPr>
        <p:spPr>
          <a:xfrm>
            <a:off x="787550" y="684776"/>
            <a:ext cx="9603275" cy="1049235"/>
          </a:xfrm>
        </p:spPr>
        <p:txBody>
          <a:bodyPr/>
          <a:lstStyle/>
          <a:p>
            <a:pPr algn="l">
              <a:lnSpc>
                <a:spcPts val="2250"/>
              </a:lnSpc>
              <a:buNone/>
            </a:pPr>
            <a:r>
              <a:rPr lang="en-US" sz="3200" b="0" i="0" dirty="0">
                <a:solidFill>
                  <a:srgbClr val="000000"/>
                </a:solidFill>
                <a:effectLst/>
                <a:latin typeface="Lato" panose="020F0502020204030203" pitchFamily="34" charset="0"/>
              </a:rPr>
              <a:t>Steps of Big Data Analytics</a:t>
            </a:r>
          </a:p>
        </p:txBody>
      </p:sp>
      <p:sp>
        <p:nvSpPr>
          <p:cNvPr id="3" name="Content Placeholder 2">
            <a:extLst>
              <a:ext uri="{FF2B5EF4-FFF2-40B4-BE49-F238E27FC236}">
                <a16:creationId xmlns:a16="http://schemas.microsoft.com/office/drawing/2014/main" id="{BB94E61D-D0FE-C29B-6F75-06F00633FF36}"/>
              </a:ext>
            </a:extLst>
          </p:cNvPr>
          <p:cNvSpPr>
            <a:spLocks noGrp="1"/>
          </p:cNvSpPr>
          <p:nvPr>
            <p:ph idx="1"/>
          </p:nvPr>
        </p:nvSpPr>
        <p:spPr>
          <a:xfrm>
            <a:off x="272143" y="2015732"/>
            <a:ext cx="11713028" cy="3450613"/>
          </a:xfrm>
        </p:spPr>
        <p:txBody>
          <a:bodyPr>
            <a:normAutofit lnSpcReduction="10000"/>
          </a:bodyPr>
          <a:lstStyle/>
          <a:p>
            <a:pPr algn="just">
              <a:lnSpc>
                <a:spcPts val="2250"/>
              </a:lnSpc>
              <a:buNone/>
            </a:pPr>
            <a:r>
              <a:rPr lang="en-US" sz="2400" b="1" i="0" dirty="0">
                <a:effectLst/>
                <a:latin typeface="Verdana" panose="020B0604030504040204" pitchFamily="34" charset="0"/>
              </a:rPr>
              <a:t>Data Cleaning (Data Pre-processing)</a:t>
            </a:r>
          </a:p>
          <a:p>
            <a:pPr algn="just"/>
            <a:r>
              <a:rPr lang="en-US" sz="2400" b="0" i="0" dirty="0">
                <a:solidFill>
                  <a:srgbClr val="000000"/>
                </a:solidFill>
                <a:effectLst/>
                <a:latin typeface="Verdana" panose="020B0604030504040204" pitchFamily="34" charset="0"/>
              </a:rPr>
              <a:t>The next step is to process collected data by removing errors and making it suitable and proper for analysis. Collected raw data generally contains errors, missing values, inconsistencies, and noisy data. Data cleaning entails identifying and correcting errors to ensure that the data is accurate and consistent. Pre-processing operations may also involve data transformation, </a:t>
            </a:r>
            <a:r>
              <a:rPr lang="en-US" sz="2400" b="0" i="0" dirty="0" err="1">
                <a:solidFill>
                  <a:srgbClr val="000000"/>
                </a:solidFill>
                <a:effectLst/>
                <a:latin typeface="Verdana" panose="020B0604030504040204" pitchFamily="34" charset="0"/>
              </a:rPr>
              <a:t>normalisation</a:t>
            </a:r>
            <a:r>
              <a:rPr lang="en-US" sz="2400" b="0" i="0" dirty="0">
                <a:solidFill>
                  <a:srgbClr val="000000"/>
                </a:solidFill>
                <a:effectLst/>
                <a:latin typeface="Verdana" panose="020B0604030504040204" pitchFamily="34" charset="0"/>
              </a:rPr>
              <a:t>, and feature extraction to prepare the data for further analysis.</a:t>
            </a:r>
          </a:p>
        </p:txBody>
      </p:sp>
    </p:spTree>
    <p:extLst>
      <p:ext uri="{BB962C8B-B14F-4D97-AF65-F5344CB8AC3E}">
        <p14:creationId xmlns:p14="http://schemas.microsoft.com/office/powerpoint/2010/main" val="124210019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83</TotalTime>
  <Words>1956</Words>
  <Application>Microsoft Office PowerPoint</Application>
  <PresentationFormat>Widescreen</PresentationFormat>
  <Paragraphs>98</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Gill Sans MT</vt:lpstr>
      <vt:lpstr>inherit</vt:lpstr>
      <vt:lpstr>Lato</vt:lpstr>
      <vt:lpstr>Nunito</vt:lpstr>
      <vt:lpstr>Verdana</vt:lpstr>
      <vt:lpstr>Gallery</vt:lpstr>
      <vt:lpstr>Big Data Analytics </vt:lpstr>
      <vt:lpstr>What is Big Data?</vt:lpstr>
      <vt:lpstr>What is Big Data?</vt:lpstr>
      <vt:lpstr>Big Data Analytics</vt:lpstr>
      <vt:lpstr>Big Data Analytics</vt:lpstr>
      <vt:lpstr>Where Big Data Analytics Used?</vt:lpstr>
      <vt:lpstr>Where Big Data Analytics Used?</vt:lpstr>
      <vt:lpstr>Steps of Big Data Analytics</vt:lpstr>
      <vt:lpstr>Steps of Big Data Analytics</vt:lpstr>
      <vt:lpstr>Steps of Big Data Analytics</vt:lpstr>
      <vt:lpstr>Steps of Big Data Analytics</vt:lpstr>
      <vt:lpstr>Steps of Big Data Analytics</vt:lpstr>
      <vt:lpstr>Steps of Big Data Analytics</vt:lpstr>
      <vt:lpstr>Steps of Big Data Analytics</vt:lpstr>
      <vt:lpstr>Types of Big-Data</vt:lpstr>
      <vt:lpstr>Types of Big-Data</vt:lpstr>
      <vt:lpstr>Types of Big-Data</vt:lpstr>
      <vt:lpstr>Types of Big-Data</vt:lpstr>
      <vt:lpstr>Types of Big Data Analytics</vt:lpstr>
      <vt:lpstr>Types of Big Data Analytics</vt:lpstr>
      <vt:lpstr>Types of Big Data Analytics</vt:lpstr>
      <vt:lpstr>Types of Big Data Analytics</vt:lpstr>
      <vt:lpstr>Types of Big Data Analytics</vt:lpstr>
      <vt:lpstr>Types of Big Data Analytics</vt:lpstr>
      <vt:lpstr>Types of Big Data Analytics</vt:lpstr>
      <vt:lpstr>Tools and Technologies of Big Data Analytics</vt:lpstr>
      <vt:lpstr>Tools and Technologies of Big Data Analytics</vt:lpstr>
      <vt:lpstr>Tools and Technologies of Big Data Analytics</vt:lpstr>
      <vt:lpstr>Tools and Technologies of Big Data Analytics</vt:lpstr>
      <vt:lpstr>Tools and Technologies of Big Data Analytics</vt:lpstr>
      <vt:lpstr>Tools and Technologies of Big Data Analytics</vt:lpstr>
      <vt:lpstr>Big Data Analytics - Characteristics </vt:lpstr>
      <vt:lpstr>Traditional Data Mining Life Cycle</vt:lpstr>
      <vt:lpstr>Big Data Life Cycle</vt:lpstr>
      <vt:lpstr>Big Data Analytics Methodology</vt:lpstr>
      <vt:lpstr>PowerPoint Presentation</vt:lpstr>
      <vt:lpstr>PowerPoint Presentation</vt:lpstr>
      <vt:lpstr>MapReduce</vt:lpstr>
      <vt:lpstr>MapReduce</vt:lpstr>
      <vt:lpstr>MapReduce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Gokulakrishnan S</dc:creator>
  <cp:lastModifiedBy>Gokulakrishnan S</cp:lastModifiedBy>
  <cp:revision>6</cp:revision>
  <dcterms:created xsi:type="dcterms:W3CDTF">2025-04-04T03:58:53Z</dcterms:created>
  <dcterms:modified xsi:type="dcterms:W3CDTF">2025-04-24T09:28:40Z</dcterms:modified>
</cp:coreProperties>
</file>